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4"/>
  </p:notesMasterIdLst>
  <p:sldIdLst>
    <p:sldId id="256" r:id="rId2"/>
    <p:sldId id="258" r:id="rId3"/>
    <p:sldId id="327" r:id="rId4"/>
    <p:sldId id="328" r:id="rId5"/>
    <p:sldId id="269" r:id="rId6"/>
    <p:sldId id="294" r:id="rId7"/>
    <p:sldId id="259" r:id="rId8"/>
    <p:sldId id="307" r:id="rId9"/>
    <p:sldId id="293" r:id="rId10"/>
    <p:sldId id="325" r:id="rId11"/>
    <p:sldId id="320" r:id="rId12"/>
    <p:sldId id="323" r:id="rId13"/>
    <p:sldId id="324" r:id="rId14"/>
    <p:sldId id="315" r:id="rId15"/>
    <p:sldId id="316" r:id="rId16"/>
    <p:sldId id="310" r:id="rId17"/>
    <p:sldId id="329" r:id="rId18"/>
    <p:sldId id="322" r:id="rId19"/>
    <p:sldId id="306" r:id="rId20"/>
    <p:sldId id="266" r:id="rId21"/>
    <p:sldId id="321" r:id="rId22"/>
    <p:sldId id="268" r:id="rId23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5"/>
    </p:embeddedFont>
    <p:embeddedFont>
      <p:font typeface="12롯데마트행복Bold" panose="02020603020101020101" pitchFamily="18" charset="-127"/>
      <p:regular r:id="rId26"/>
    </p:embeddedFont>
    <p:embeddedFont>
      <p:font typeface="12롯데마트행복Medium" panose="02020603020101020101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Noto Sans Mono CJK KR Bold" panose="020B0800000000000000"/>
      <p:bold r:id="rId34"/>
    </p:embeddedFont>
    <p:embeddedFont>
      <p:font typeface="나눔바른고딕" panose="020B0603020101020101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배달의민족 주아" panose="02020603020101020101" pitchFamily="18" charset="-127"/>
      <p:regular r:id="rId39"/>
    </p:embeddedFont>
    <p:embeddedFont>
      <p:font typeface="조선일보명조" panose="02030304000000000000" pitchFamily="18" charset="-127"/>
      <p:regular r:id="rId4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미 이" initials="아이" lastIdx="2" clrIdx="0">
    <p:extLst>
      <p:ext uri="{19B8F6BF-5375-455C-9EA6-DF929625EA0E}">
        <p15:presenceInfo xmlns:p15="http://schemas.microsoft.com/office/powerpoint/2012/main" userId="022087a194f3ce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E78"/>
    <a:srgbClr val="FFD9D2"/>
    <a:srgbClr val="3366CC"/>
    <a:srgbClr val="DC3912"/>
    <a:srgbClr val="C00000"/>
    <a:srgbClr val="D9E7F3"/>
    <a:srgbClr val="445569"/>
    <a:srgbClr val="799AD5"/>
    <a:srgbClr val="C81800"/>
    <a:srgbClr val="FFB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88407" autoAdjust="0"/>
  </p:normalViewPr>
  <p:slideViewPr>
    <p:cSldViewPr showGuides="1">
      <p:cViewPr varScale="1">
        <p:scale>
          <a:sx n="97" d="100"/>
          <a:sy n="97" d="100"/>
        </p:scale>
        <p:origin x="1044" y="96"/>
      </p:cViewPr>
      <p:guideLst>
        <p:guide orient="horz" pos="216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3366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1C-4808-961F-6B66BAB39DA0}"/>
              </c:ext>
            </c:extLst>
          </c:dPt>
          <c:dPt>
            <c:idx val="1"/>
            <c:bubble3D val="0"/>
            <c:spPr>
              <a:solidFill>
                <a:srgbClr val="DC391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1C-4808-961F-6B66BAB39D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1C-4808-961F-6B66BAB39D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1C-4808-961F-6B66BAB39DA0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1C-4808-961F-6B66BAB39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3366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F1-4404-83B3-4F9062C31A35}"/>
              </c:ext>
            </c:extLst>
          </c:dPt>
          <c:dPt>
            <c:idx val="1"/>
            <c:bubble3D val="0"/>
            <c:spPr>
              <a:solidFill>
                <a:srgbClr val="DC391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F1-4404-83B3-4F9062C31A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7F1-4404-83B3-4F9062C31A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7F1-4404-83B3-4F9062C31A35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12.9</c:v>
                </c:pt>
                <c:pt idx="1">
                  <c:v>87.1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7F1-4404-83B3-4F9062C31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3366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411-4CD6-BA63-E223B0721485}"/>
              </c:ext>
            </c:extLst>
          </c:dPt>
          <c:dPt>
            <c:idx val="1"/>
            <c:bubble3D val="0"/>
            <c:spPr>
              <a:solidFill>
                <a:srgbClr val="DC391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11-4CD6-BA63-E223B07214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11-4CD6-BA63-E223B07214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11-4CD6-BA63-E223B0721485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411-4CD6-BA63-E223B0721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3366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2E-4D1F-BAA0-B697E502B23B}"/>
              </c:ext>
            </c:extLst>
          </c:dPt>
          <c:dPt>
            <c:idx val="1"/>
            <c:bubble3D val="0"/>
            <c:spPr>
              <a:solidFill>
                <a:srgbClr val="DC391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2E-4D1F-BAA0-B697E502B23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72E-4D1F-BAA0-B697E502B2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72E-4D1F-BAA0-B697E502B23B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87.1</c:v>
                </c:pt>
                <c:pt idx="1">
                  <c:v>12.9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2E-4D1F-BAA0-B697E502B2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4C2B4A3-F5E1-4F39-8C6D-83DCE3095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3B3343-1A60-4459-B1EA-307CA3C2D6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>
              <a:defRPr/>
            </a:pPr>
            <a:fld id="{50D54D29-53E7-4899-8072-51113910DC14}" type="datetimeFigureOut">
              <a:rPr lang="ko-KR" altLang="en-US"/>
              <a:pPr>
                <a:defRPr/>
              </a:pPr>
              <a:t>2019-11-28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D9981A9-3923-4336-893A-83DBA7C8C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E43628A5-A7F9-4CE6-9CC1-65D75E50C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5186B-E279-4832-BF2A-7B47806919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3C75AA-B677-4C24-A174-FEB45CCB4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>
              <a:defRPr/>
            </a:pPr>
            <a:fld id="{49C8D131-9C97-4326-9532-C09E5EFFB8F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830DD518-8BFA-43D9-9620-D4BC32CADB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D5C75806-80FF-4AB1-9155-1C92C7119B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의료용 스마트 달력</a:t>
            </a:r>
            <a:r>
              <a:rPr lang="en-US" altLang="ko-KR" dirty="0"/>
              <a:t>, </a:t>
            </a:r>
            <a:r>
              <a:rPr lang="ko-KR" altLang="en-US" dirty="0"/>
              <a:t>메달에 대한 발표를 맡은 </a:t>
            </a:r>
            <a:r>
              <a:rPr lang="ko-KR" altLang="en-US" dirty="0" err="1"/>
              <a:t>스마트케어</a:t>
            </a:r>
            <a:r>
              <a:rPr lang="ko-KR" altLang="en-US" dirty="0"/>
              <a:t> 전공 </a:t>
            </a:r>
            <a:r>
              <a:rPr lang="ko-KR" altLang="en-US" dirty="0" err="1"/>
              <a:t>똑배기</a:t>
            </a:r>
            <a:r>
              <a:rPr lang="ko-KR" altLang="en-US" dirty="0"/>
              <a:t> 팀의 </a:t>
            </a:r>
            <a:r>
              <a:rPr lang="ko-KR" altLang="en-US" dirty="0" err="1"/>
              <a:t>이아미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0C4554F4-DF2F-49D7-BCCF-A0CA88B9C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000F90B-EC1F-4D08-948B-2CCEAE486A94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>
            <a:extLst>
              <a:ext uri="{FF2B5EF4-FFF2-40B4-BE49-F238E27FC236}">
                <a16:creationId xmlns:a16="http://schemas.microsoft.com/office/drawing/2014/main" id="{ACEE1D9A-84D8-453E-B2FD-0AFA54609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슬라이드 노트 개체 틀 2">
            <a:extLst>
              <a:ext uri="{FF2B5EF4-FFF2-40B4-BE49-F238E27FC236}">
                <a16:creationId xmlns:a16="http://schemas.microsoft.com/office/drawing/2014/main" id="{D9583FAE-BB2F-43EA-9395-60E0ADCB5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지금까지의 저희의 발표는 이와 같은 비즈니스 모델 캔버스를 통해서 도출한 결과입니다</a:t>
            </a:r>
            <a:r>
              <a:rPr lang="en-US" altLang="ko-KR" dirty="0">
                <a:ea typeface="굴림" panose="020B0600000101010101" pitchFamily="50" charset="-127"/>
              </a:rPr>
              <a:t>. </a:t>
            </a:r>
            <a:r>
              <a:rPr lang="ko-KR" altLang="en-US" dirty="0">
                <a:ea typeface="굴림" panose="020B0600000101010101" pitchFamily="50" charset="-127"/>
              </a:rPr>
              <a:t>저희가 진행한 비즈니스 모델 캔버스를 간단하게 보여드리고 넘어가도록 하겠습니다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먼저 저희의 뚜렷한 고객층인 부양가족이나 고령층을 바탕으로 주요 </a:t>
            </a:r>
            <a:r>
              <a:rPr lang="ko-KR" altLang="en-US" dirty="0" err="1">
                <a:ea typeface="굴림" panose="020B0600000101010101" pitchFamily="50" charset="-127"/>
              </a:rPr>
              <a:t>파트너들과의</a:t>
            </a:r>
            <a:r>
              <a:rPr lang="ko-KR" altLang="en-US" dirty="0">
                <a:ea typeface="굴림" panose="020B0600000101010101" pitchFamily="50" charset="-127"/>
              </a:rPr>
              <a:t> 제휴가 가능하게 된다면 이러한 주요 기술들을 구현하여 제품을 판매할 수 있을 것 입니다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5364" name="슬라이드 번호 개체 틀 3">
            <a:extLst>
              <a:ext uri="{FF2B5EF4-FFF2-40B4-BE49-F238E27FC236}">
                <a16:creationId xmlns:a16="http://schemas.microsoft.com/office/drawing/2014/main" id="{55C3A155-B209-417C-BA17-D1DDF97CE0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fld id="{4E78D6D8-CFC9-4326-92A5-8638AB66810C}" type="slidenum">
              <a:rPr lang="ko-KR" altLang="en-US">
                <a:latin typeface="12롯데마트드림Bold" panose="02020603020101020101" pitchFamily="18" charset="-127"/>
                <a:ea typeface="굴림" panose="020B0600000101010101" pitchFamily="50" charset="-127"/>
              </a:rPr>
              <a:pPr/>
              <a:t>10</a:t>
            </a:fld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163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3C4E07F2-F37A-46DB-BBDC-72E264547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083D75F3-903D-4E46-87DA-5412A9664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저희가 이 제품을 통해 얻을 수 있는 수익들에 대해서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주요 수익은 디바이스 판매가 될 수 있겠는데요</a:t>
            </a:r>
            <a:r>
              <a:rPr lang="en-US" altLang="ko-KR" dirty="0"/>
              <a:t>, </a:t>
            </a:r>
            <a:r>
              <a:rPr lang="ko-KR" altLang="en-US" dirty="0"/>
              <a:t>가격은 원가의 </a:t>
            </a:r>
            <a:r>
              <a:rPr lang="en-US" altLang="ko-KR" dirty="0"/>
              <a:t>3~4</a:t>
            </a:r>
            <a:r>
              <a:rPr lang="ko-KR" altLang="en-US" dirty="0"/>
              <a:t>배로 책정하여 사후관리</a:t>
            </a:r>
            <a:r>
              <a:rPr lang="en-US" altLang="ko-KR" dirty="0"/>
              <a:t>, </a:t>
            </a:r>
            <a:r>
              <a:rPr lang="ko-KR" altLang="en-US" dirty="0"/>
              <a:t>포장</a:t>
            </a:r>
            <a:r>
              <a:rPr lang="en-US" altLang="ko-KR" dirty="0"/>
              <a:t>, </a:t>
            </a:r>
            <a:r>
              <a:rPr lang="ko-KR" altLang="en-US" dirty="0"/>
              <a:t>개발비 등을 고려하였습니다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후 디바이스와 어플리케이션을 연계해</a:t>
            </a:r>
            <a:r>
              <a:rPr lang="en-US" altLang="ko-KR" dirty="0"/>
              <a:t>, </a:t>
            </a:r>
            <a:r>
              <a:rPr lang="ko-KR" altLang="en-US" dirty="0"/>
              <a:t>배너광고나 </a:t>
            </a:r>
            <a:r>
              <a:rPr lang="ko-KR" altLang="en-US" dirty="0" err="1"/>
              <a:t>인앱결제를</a:t>
            </a:r>
            <a:r>
              <a:rPr lang="ko-KR" altLang="en-US" dirty="0"/>
              <a:t> 실시</a:t>
            </a:r>
            <a:r>
              <a:rPr lang="en-US" altLang="ko-KR" dirty="0"/>
              <a:t>, </a:t>
            </a:r>
            <a:r>
              <a:rPr lang="ko-KR" altLang="en-US" dirty="0"/>
              <a:t>이를 통한 광고수익을 얻을 수 있습니다</a:t>
            </a:r>
            <a:r>
              <a:rPr lang="en-US" altLang="ko-KR" dirty="0"/>
              <a:t>.</a:t>
            </a:r>
            <a:r>
              <a:rPr lang="ko-KR" altLang="en-US" dirty="0"/>
              <a:t> 후원사와 파트너쉽 유치를 위해서 전략적인 활용을 할 수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병원과 기업과 같은 단체에 제품을 제공하여 수익을 창출하고</a:t>
            </a:r>
            <a:r>
              <a:rPr lang="en-US" altLang="ko-KR" dirty="0"/>
              <a:t>, </a:t>
            </a:r>
            <a:r>
              <a:rPr lang="ko-KR" altLang="en-US" dirty="0"/>
              <a:t>노인복지정책에 이 제품을 활용할 수 있는 정부와의 협약을 통한 이점을 얻을 수 있습니다</a:t>
            </a:r>
            <a:r>
              <a:rPr lang="en-US" altLang="ko-KR" dirty="0"/>
              <a:t>.</a:t>
            </a:r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8C18B95-35DF-481F-AE9D-9025020DB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18445B5-E3F6-40C1-9894-23EA8DF624B9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11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0DB61899-0F70-4188-8B71-71EA9E70ED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B62DD2AF-A55C-40EA-9698-8CBE96279F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저희 제품의 원가는 다음과 같고</a:t>
            </a:r>
            <a:r>
              <a:rPr lang="en-US" altLang="ko-KR" dirty="0"/>
              <a:t>, </a:t>
            </a:r>
            <a:r>
              <a:rPr lang="ko-KR" altLang="en-US" dirty="0"/>
              <a:t>이에 유통비나 제조비용 등 추가적인 금액을 합산하여 추후에 책정할 예정입니다</a:t>
            </a:r>
            <a:r>
              <a:rPr lang="en-US" altLang="ko-KR" dirty="0"/>
              <a:t>. </a:t>
            </a:r>
            <a:r>
              <a:rPr lang="ko-KR" altLang="en-US" dirty="0"/>
              <a:t>이에 도매에 대한 대량주문</a:t>
            </a:r>
            <a:r>
              <a:rPr lang="en-US" altLang="ko-KR" dirty="0"/>
              <a:t>, </a:t>
            </a:r>
            <a:r>
              <a:rPr lang="ko-KR" altLang="en-US" dirty="0"/>
              <a:t>업체 협약 등으로 단가 절감이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0C23EF56-36C5-4D91-A520-D6109D1348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D0AE2FE0-A7AA-420B-AF1E-53B71186D1DB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12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482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0DB61899-0F70-4188-8B71-71EA9E70ED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B62DD2AF-A55C-40EA-9698-8CBE96279F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저희가 이 상품을 판매할 때 경쟁사가 될 수 있는 기업들을 추려서 장점</a:t>
            </a:r>
            <a:r>
              <a:rPr lang="en-US" altLang="ko-KR" dirty="0"/>
              <a:t>, </a:t>
            </a:r>
            <a:r>
              <a:rPr lang="ko-KR" altLang="en-US" dirty="0"/>
              <a:t>단점</a:t>
            </a:r>
            <a:r>
              <a:rPr lang="en-US" altLang="ko-KR" dirty="0"/>
              <a:t>, </a:t>
            </a:r>
            <a:r>
              <a:rPr lang="ko-KR" altLang="en-US" dirty="0"/>
              <a:t>시사점</a:t>
            </a:r>
            <a:r>
              <a:rPr lang="en-US" altLang="ko-KR" dirty="0"/>
              <a:t>, </a:t>
            </a:r>
            <a:r>
              <a:rPr lang="ko-KR" altLang="en-US" dirty="0"/>
              <a:t>그리고 벤치마킹을 할 부분들을 분석해보았습니다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통해서 저희는 </a:t>
            </a:r>
            <a:r>
              <a:rPr lang="en-US" altLang="ko-KR" dirty="0"/>
              <a:t>---</a:t>
            </a:r>
            <a:r>
              <a:rPr lang="ko-KR" altLang="en-US" dirty="0"/>
              <a:t>와 같은 부분을 벤치마킹할 수 있을 것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0C23EF56-36C5-4D91-A520-D6109D1348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D0AE2FE0-A7AA-420B-AF1E-53B71186D1DB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13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609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>
            <a:extLst>
              <a:ext uri="{FF2B5EF4-FFF2-40B4-BE49-F238E27FC236}">
                <a16:creationId xmlns:a16="http://schemas.microsoft.com/office/drawing/2014/main" id="{7EAB9894-3C8E-4E98-8352-22B3C64BC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슬라이드 노트 개체 틀 2">
            <a:extLst>
              <a:ext uri="{FF2B5EF4-FFF2-40B4-BE49-F238E27FC236}">
                <a16:creationId xmlns:a16="http://schemas.microsoft.com/office/drawing/2014/main" id="{F5ACE27A-76AB-43F2-B6A3-DA1AA57E0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이 슬라이드는 저희의 제품에 사용될 시스템의 </a:t>
            </a:r>
            <a:r>
              <a:rPr lang="ko-KR" altLang="en-US" dirty="0" err="1">
                <a:ea typeface="굴림" panose="020B0600000101010101" pitchFamily="50" charset="-127"/>
              </a:rPr>
              <a:t>구상도입니다</a:t>
            </a:r>
            <a:r>
              <a:rPr lang="en-US" altLang="ko-KR" dirty="0">
                <a:ea typeface="굴림" panose="020B0600000101010101" pitchFamily="50" charset="-127"/>
              </a:rPr>
              <a:t>. 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대표적으로 자바와 데이터베이스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ea typeface="굴림" panose="020B0600000101010101" pitchFamily="50" charset="-127"/>
              </a:rPr>
              <a:t>아두이노를</a:t>
            </a:r>
            <a:r>
              <a:rPr lang="ko-KR" altLang="en-US" dirty="0">
                <a:ea typeface="굴림" panose="020B0600000101010101" pitchFamily="50" charset="-127"/>
              </a:rPr>
              <a:t> 활용하여 구상해보았습니다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46084" name="슬라이드 번호 개체 틀 3">
            <a:extLst>
              <a:ext uri="{FF2B5EF4-FFF2-40B4-BE49-F238E27FC236}">
                <a16:creationId xmlns:a16="http://schemas.microsoft.com/office/drawing/2014/main" id="{D4404CC8-A8C7-4711-84A3-94566A02D5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B2D4688F-8945-4DD9-8BB0-B6D606C60D39}" type="slidenum">
              <a:rPr lang="ko-KR" altLang="en-US">
                <a:latin typeface="12롯데마트드림Bold" panose="02020603020101020101" pitchFamily="18" charset="-127"/>
              </a:rPr>
              <a:pPr/>
              <a:t>14</a:t>
            </a:fld>
            <a:endParaRPr lang="ko-KR" altLang="en-US">
              <a:latin typeface="12롯데마트드림Bold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>
            <a:extLst>
              <a:ext uri="{FF2B5EF4-FFF2-40B4-BE49-F238E27FC236}">
                <a16:creationId xmlns:a16="http://schemas.microsoft.com/office/drawing/2014/main" id="{46B8FE81-1A5D-43C5-A12D-25B3EDDF7A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슬라이드 노트 개체 틀 2">
            <a:extLst>
              <a:ext uri="{FF2B5EF4-FFF2-40B4-BE49-F238E27FC236}">
                <a16:creationId xmlns:a16="http://schemas.microsoft.com/office/drawing/2014/main" id="{D8E842B7-6A12-44B9-A30E-DAEA7C589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그리고 이것은 병원에서의 의사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간호사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그리고 환자의 데이터가 어떤 흐름을 가지고 있는지에 대한 구상도 입니다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48132" name="슬라이드 번호 개체 틀 3">
            <a:extLst>
              <a:ext uri="{FF2B5EF4-FFF2-40B4-BE49-F238E27FC236}">
                <a16:creationId xmlns:a16="http://schemas.microsoft.com/office/drawing/2014/main" id="{65CAC9B1-9266-452F-A97D-9A90923988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1429CC15-6529-4284-B954-B746FF163C1A}" type="slidenum">
              <a:rPr lang="ko-KR" altLang="en-US">
                <a:latin typeface="12롯데마트드림Bold" panose="02020603020101020101" pitchFamily="18" charset="-127"/>
              </a:rPr>
              <a:pPr/>
              <a:t>15</a:t>
            </a:fld>
            <a:endParaRPr lang="ko-KR" altLang="en-US">
              <a:latin typeface="12롯데마트드림Bold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>
            <a:extLst>
              <a:ext uri="{FF2B5EF4-FFF2-40B4-BE49-F238E27FC236}">
                <a16:creationId xmlns:a16="http://schemas.microsoft.com/office/drawing/2014/main" id="{95CE739B-C696-4076-9866-8F7026109A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슬라이드 노트 개체 틀 2">
            <a:extLst>
              <a:ext uri="{FF2B5EF4-FFF2-40B4-BE49-F238E27FC236}">
                <a16:creationId xmlns:a16="http://schemas.microsoft.com/office/drawing/2014/main" id="{F757B3EA-A934-45CF-A3B3-7850C1F82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이 부분은 저희 하드웨어 부분입니다</a:t>
            </a:r>
            <a:r>
              <a:rPr lang="en-US" altLang="ko-KR" dirty="0">
                <a:ea typeface="굴림" panose="020B0600000101010101" pitchFamily="50" charset="-127"/>
              </a:rPr>
              <a:t>. </a:t>
            </a:r>
            <a:r>
              <a:rPr lang="ko-KR" altLang="en-US" dirty="0">
                <a:ea typeface="굴림" panose="020B0600000101010101" pitchFamily="50" charset="-127"/>
              </a:rPr>
              <a:t>스크린 영역과 약통영역으로 나눌 수 있습니다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13316" name="슬라이드 번호 개체 틀 3">
            <a:extLst>
              <a:ext uri="{FF2B5EF4-FFF2-40B4-BE49-F238E27FC236}">
                <a16:creationId xmlns:a16="http://schemas.microsoft.com/office/drawing/2014/main" id="{65955021-A8CD-4044-B1BF-FE52D1BC7E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fld id="{11447A82-1A1E-4221-ABDC-965F9D6D476F}" type="slidenum">
              <a:rPr lang="ko-KR" altLang="en-US">
                <a:latin typeface="12롯데마트드림Bold" panose="02020603020101020101" pitchFamily="18" charset="-127"/>
                <a:ea typeface="굴림" panose="020B0600000101010101" pitchFamily="50" charset="-127"/>
              </a:rPr>
              <a:pPr/>
              <a:t>16</a:t>
            </a:fld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보시는 화면은 이 서비스를 활용하기 위해 회원가입을 진행하는 절차입니다</a:t>
            </a:r>
            <a:r>
              <a:rPr lang="en-US" altLang="ko-KR" dirty="0"/>
              <a:t>. </a:t>
            </a:r>
            <a:r>
              <a:rPr lang="ko-KR" altLang="en-US" dirty="0"/>
              <a:t>개인정보를 입력할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보이시는 것에서 의사는</a:t>
            </a:r>
            <a:r>
              <a:rPr lang="en-US" altLang="ko-KR" dirty="0"/>
              <a:t> </a:t>
            </a:r>
            <a:r>
              <a:rPr lang="ko-KR" altLang="en-US" dirty="0"/>
              <a:t>조회화면에서 데이터베이스에 저장된 환자의 정보를 불러올 수 있고</a:t>
            </a:r>
            <a:r>
              <a:rPr lang="en-US" altLang="ko-KR" dirty="0"/>
              <a:t>,</a:t>
            </a:r>
            <a:r>
              <a:rPr lang="ko-KR" altLang="en-US" dirty="0"/>
              <a:t> 진단화면에서 환자의 약제와 </a:t>
            </a:r>
            <a:r>
              <a:rPr lang="ko-KR" altLang="en-US" dirty="0" err="1"/>
              <a:t>복용일정등을</a:t>
            </a:r>
            <a:r>
              <a:rPr lang="ko-KR" altLang="en-US" dirty="0"/>
              <a:t> 업데이트할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예약화면으로 넘어가 진료날짜를 설정할 수 있고</a:t>
            </a:r>
            <a:r>
              <a:rPr lang="en-US" altLang="ko-KR" dirty="0"/>
              <a:t>, </a:t>
            </a:r>
            <a:r>
              <a:rPr lang="ko-KR" altLang="en-US" dirty="0"/>
              <a:t>박스를 클릭하면 그 환자의 예약정보를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보이는 것은</a:t>
            </a:r>
            <a:r>
              <a:rPr lang="en-US" altLang="ko-KR" dirty="0"/>
              <a:t>, 24</a:t>
            </a:r>
            <a:r>
              <a:rPr lang="ko-KR" altLang="en-US" dirty="0"/>
              <a:t>분이 되었을 때 복용해야 하는 약인 빨간색 </a:t>
            </a:r>
            <a:r>
              <a:rPr lang="en-US" altLang="ko-KR" dirty="0"/>
              <a:t>LED</a:t>
            </a:r>
            <a:r>
              <a:rPr lang="ko-KR" altLang="en-US" dirty="0"/>
              <a:t>에서 불이 켜지고</a:t>
            </a:r>
            <a:r>
              <a:rPr lang="en-US" altLang="ko-KR" dirty="0"/>
              <a:t>, </a:t>
            </a:r>
            <a:r>
              <a:rPr lang="ko-KR" altLang="en-US" dirty="0"/>
              <a:t>약을 먹기위해 약통을 들어올렸다가 다시 놓으면 불이 꺼지는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827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>
            <a:extLst>
              <a:ext uri="{FF2B5EF4-FFF2-40B4-BE49-F238E27FC236}">
                <a16:creationId xmlns:a16="http://schemas.microsoft.com/office/drawing/2014/main" id="{ACEE1D9A-84D8-453E-B2FD-0AFA54609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슬라이드 노트 개체 틀 2">
            <a:extLst>
              <a:ext uri="{FF2B5EF4-FFF2-40B4-BE49-F238E27FC236}">
                <a16:creationId xmlns:a16="http://schemas.microsoft.com/office/drawing/2014/main" id="{D9583FAE-BB2F-43EA-9395-60E0ADCB5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마지막으로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저희의 제품을 어떻게 발전시켜 나갈 지에 대해서 </a:t>
            </a:r>
            <a:r>
              <a:rPr lang="ko-KR" altLang="en-US" dirty="0" err="1">
                <a:ea typeface="굴림" panose="020B0600000101010101" pitchFamily="50" charset="-127"/>
              </a:rPr>
              <a:t>설명드리겠습니다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먼저 버전 </a:t>
            </a:r>
            <a:r>
              <a:rPr lang="en-US" altLang="ko-KR" dirty="0">
                <a:ea typeface="굴림" panose="020B0600000101010101" pitchFamily="50" charset="-127"/>
              </a:rPr>
              <a:t>1</a:t>
            </a:r>
            <a:r>
              <a:rPr lang="ko-KR" altLang="en-US" dirty="0">
                <a:ea typeface="굴림" panose="020B0600000101010101" pitchFamily="50" charset="-127"/>
              </a:rPr>
              <a:t>에서는 저희의 제품이 작동되고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실제로 배포되는 것에 중점을 둘 예정입니다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그리고 버전</a:t>
            </a:r>
            <a:r>
              <a:rPr lang="en-US" altLang="ko-KR" dirty="0">
                <a:ea typeface="굴림" panose="020B0600000101010101" pitchFamily="50" charset="-127"/>
              </a:rPr>
              <a:t> 2</a:t>
            </a:r>
            <a:r>
              <a:rPr lang="ko-KR" altLang="en-US" dirty="0">
                <a:ea typeface="굴림" panose="020B0600000101010101" pitchFamily="50" charset="-127"/>
              </a:rPr>
              <a:t>에서는 어플리케이션에 대한 호환성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원격일정 업데이트 등의 사용자 고려 인터페이스를 구축할 예정입니다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ea typeface="굴림" panose="020B0600000101010101" pitchFamily="50" charset="-127"/>
              </a:rPr>
              <a:t>마지막으로 버전 </a:t>
            </a:r>
            <a:r>
              <a:rPr lang="en-US" altLang="ko-KR" dirty="0">
                <a:ea typeface="굴림" panose="020B0600000101010101" pitchFamily="50" charset="-127"/>
              </a:rPr>
              <a:t>3</a:t>
            </a:r>
            <a:r>
              <a:rPr lang="ko-KR" altLang="en-US" dirty="0">
                <a:ea typeface="굴림" panose="020B0600000101010101" pitchFamily="50" charset="-127"/>
              </a:rPr>
              <a:t>에서는 실제로 활용하고 있는 것들에 연동하여 우리 제품의 사용비용을 절감할 수 있을 것 입니다</a:t>
            </a:r>
            <a:r>
              <a:rPr lang="en-US" altLang="ko-KR" dirty="0">
                <a:ea typeface="굴림" panose="020B0600000101010101" pitchFamily="50" charset="-127"/>
              </a:rPr>
              <a:t>.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15364" name="슬라이드 번호 개체 틀 3">
            <a:extLst>
              <a:ext uri="{FF2B5EF4-FFF2-40B4-BE49-F238E27FC236}">
                <a16:creationId xmlns:a16="http://schemas.microsoft.com/office/drawing/2014/main" id="{55C3A155-B209-417C-BA17-D1DDF97CE0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fld id="{4E78D6D8-CFC9-4326-92A5-8638AB66810C}" type="slidenum">
              <a:rPr lang="ko-KR" altLang="en-US">
                <a:latin typeface="12롯데마트드림Bold" panose="02020603020101020101" pitchFamily="18" charset="-127"/>
                <a:ea typeface="굴림" panose="020B0600000101010101" pitchFamily="50" charset="-127"/>
              </a:rPr>
              <a:pPr/>
              <a:t>18</a:t>
            </a:fld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서비스에 대해서는 의료적인 목적 뿐 만 아니라 더 다양한 분야에서 활용할 수 있어 고객층을 </a:t>
            </a:r>
            <a:r>
              <a:rPr lang="ko-KR" altLang="en-US" dirty="0" err="1"/>
              <a:t>확장시킬</a:t>
            </a:r>
            <a:r>
              <a:rPr lang="ko-KR" altLang="en-US" dirty="0"/>
              <a:t> 수 있고</a:t>
            </a:r>
            <a:r>
              <a:rPr lang="en-US" altLang="ko-KR" dirty="0"/>
              <a:t>, </a:t>
            </a:r>
            <a:r>
              <a:rPr lang="ko-KR" altLang="en-US" dirty="0"/>
              <a:t>지속적인 사용자 커뮤니케이션을 통한 뛰어난 </a:t>
            </a:r>
            <a:r>
              <a:rPr lang="en-US" altLang="ko-KR" dirty="0"/>
              <a:t>UX</a:t>
            </a:r>
            <a:r>
              <a:rPr lang="ko-KR" altLang="en-US" dirty="0"/>
              <a:t>설계를 구상하고자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정부와 연계한 복지사업을 통해 국가복지증진에 기여하고 기업의 브랜드 이미지를 상승시킬 수 있을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01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발표의 순서는 이와 같이 진행될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80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A5AEB56A-F550-4D4D-A648-681FBB7840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6D9CA7E3-D693-455B-BE84-A59C1D89D4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마지막으로 저희는 버전에 따라서 이와 같은 실행계획을 가지고 있고</a:t>
            </a:r>
            <a:r>
              <a:rPr lang="en-US" altLang="ko-KR" dirty="0"/>
              <a:t>, </a:t>
            </a:r>
            <a:r>
              <a:rPr lang="ko-KR" altLang="en-US" dirty="0"/>
              <a:t>지속적인 사용자 의견을 반영하여 서비스를 개선할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A74E18C0-36E5-4E85-8ADD-A8F098CC3B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0039B560-63A3-4C1F-8FCF-84A1BC14BFCE}" type="slidenum">
              <a:rPr lang="ko-KR" altLang="en-US" smtClean="0">
                <a:latin typeface="12롯데마트드림Bold" pitchFamily="18" charset="-127"/>
                <a:ea typeface="12롯데마트드림Bold" pitchFamily="18" charset="-127"/>
              </a:rPr>
              <a:pPr/>
              <a:t>20</a:t>
            </a:fld>
            <a:endParaRPr lang="ko-KR" altLang="en-US"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발표는 여기까지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</a:t>
            </a:r>
            <a:endParaRPr lang="en-US" altLang="ko-KR" dirty="0"/>
          </a:p>
          <a:p>
            <a:r>
              <a:rPr lang="ko-KR" altLang="en-US" dirty="0"/>
              <a:t>원래 스마트 폰과의 차이점</a:t>
            </a:r>
            <a:endParaRPr lang="en-US" altLang="ko-KR" dirty="0"/>
          </a:p>
          <a:p>
            <a:r>
              <a:rPr lang="ko-KR" altLang="en-US" dirty="0"/>
              <a:t>병원에는 어떻게 판매할 것인가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인앱결제</a:t>
            </a:r>
            <a:r>
              <a:rPr lang="en-US" altLang="ko-KR" dirty="0"/>
              <a:t>+</a:t>
            </a:r>
            <a:r>
              <a:rPr lang="ko-KR" altLang="en-US" dirty="0"/>
              <a:t>배너광고를 통한 홍보효과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더불어 효율적인 환자관리가 가능하다는 장점이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우려되는 사용비용의 경우</a:t>
            </a:r>
            <a:r>
              <a:rPr lang="en-US" altLang="ko-KR" dirty="0"/>
              <a:t>, </a:t>
            </a:r>
            <a:r>
              <a:rPr lang="ko-KR" altLang="en-US" dirty="0"/>
              <a:t>지속적인 버전업을 통한 사용비용 절감 예정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현대 병원에서는 어떠한 노력을 하고 있는가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어플리케이션에서의 진료서비스</a:t>
            </a:r>
            <a:r>
              <a:rPr lang="en-US" altLang="ko-KR" dirty="0"/>
              <a:t>, SMS </a:t>
            </a:r>
            <a:r>
              <a:rPr lang="ko-KR" altLang="en-US" dirty="0"/>
              <a:t>서비스 등을 활용하고 있음</a:t>
            </a:r>
            <a:endParaRPr lang="en-US" altLang="ko-KR" dirty="0"/>
          </a:p>
          <a:p>
            <a:r>
              <a:rPr lang="ko-KR" altLang="en-US" dirty="0"/>
              <a:t>현재 하고 있는 서비스의 수완은 </a:t>
            </a:r>
            <a:r>
              <a:rPr lang="ko-KR" altLang="en-US" dirty="0" err="1"/>
              <a:t>어떠한가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기존의 병원 어플리케이션은 개개인의 맞춤형 서비스가 아니기 때문에 완벽한 서비스 구현이 어렵다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지금와의</a:t>
            </a:r>
            <a:r>
              <a:rPr lang="ko-KR" altLang="en-US" dirty="0"/>
              <a:t> 서비스보다 더 나은 점은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-&gt;SMS </a:t>
            </a:r>
            <a:r>
              <a:rPr lang="ko-KR" altLang="en-US" dirty="0"/>
              <a:t>장점은 글로 정보를 전달한다는 것이지만</a:t>
            </a:r>
            <a:r>
              <a:rPr lang="en-US" altLang="ko-KR" dirty="0"/>
              <a:t>, </a:t>
            </a:r>
            <a:r>
              <a:rPr lang="ko-KR" altLang="en-US" dirty="0"/>
              <a:t>어르신들의 경우 글자를 </a:t>
            </a:r>
            <a:r>
              <a:rPr lang="ko-KR" altLang="en-US" dirty="0" err="1"/>
              <a:t>크게하면</a:t>
            </a:r>
            <a:r>
              <a:rPr lang="ko-KR" altLang="en-US" dirty="0"/>
              <a:t> </a:t>
            </a:r>
            <a:r>
              <a:rPr lang="ko-KR" altLang="en-US" dirty="0" err="1"/>
              <a:t>한줄에</a:t>
            </a:r>
            <a:r>
              <a:rPr lang="ko-KR" altLang="en-US" dirty="0"/>
              <a:t> 다 읽히지 못하기 때문에 시각적인 임팩트가 적다</a:t>
            </a:r>
            <a:r>
              <a:rPr lang="en-US" altLang="ko-KR" dirty="0"/>
              <a:t>. </a:t>
            </a:r>
            <a:r>
              <a:rPr lang="ko-KR" altLang="en-US" dirty="0"/>
              <a:t>우리의 기술로 시각적인 효과를 통한 효과적인 정보전달을 할 수 있을 것</a:t>
            </a:r>
            <a:r>
              <a:rPr lang="en-US" altLang="ko-KR" dirty="0"/>
              <a:t>. </a:t>
            </a:r>
            <a:r>
              <a:rPr lang="ko-KR" altLang="en-US" dirty="0"/>
              <a:t>어플리케이션은 </a:t>
            </a:r>
            <a:r>
              <a:rPr lang="ko-KR" altLang="en-US" dirty="0" err="1"/>
              <a:t>안쓰는</a:t>
            </a:r>
            <a:r>
              <a:rPr lang="ko-KR" altLang="en-US" dirty="0"/>
              <a:t> 사람들도 있기에 모두가 다 확인할 수는 없을 것</a:t>
            </a:r>
            <a:endParaRPr lang="en-US" altLang="ko-KR" dirty="0"/>
          </a:p>
          <a:p>
            <a:r>
              <a:rPr lang="ko-KR" altLang="en-US" dirty="0"/>
              <a:t>캘린더는 어떤 것을 기준으로 알람을 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시간을 어떤 식으로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캘린더가 집에 있는데 집 밖에 </a:t>
            </a:r>
            <a:r>
              <a:rPr lang="ko-KR" altLang="en-US" dirty="0" err="1"/>
              <a:t>있느면</a:t>
            </a:r>
            <a:r>
              <a:rPr lang="ko-KR" altLang="en-US" dirty="0"/>
              <a:t> 소용이 없지 않나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집에 오래 있지 않는 사람들에게 </a:t>
            </a:r>
            <a:r>
              <a:rPr lang="ko-KR" altLang="en-US" dirty="0" err="1"/>
              <a:t>어떤식으로</a:t>
            </a:r>
            <a:r>
              <a:rPr lang="ko-KR" altLang="en-US" dirty="0"/>
              <a:t> 마케팅을 진행할 것인가</a:t>
            </a:r>
            <a:endParaRPr lang="en-US" altLang="ko-KR" dirty="0"/>
          </a:p>
          <a:p>
            <a:r>
              <a:rPr lang="ko-KR" altLang="en-US" dirty="0"/>
              <a:t>먼저 우리가 진행하고 있는 단계는 어디까지나 구현 단계로 </a:t>
            </a:r>
            <a:r>
              <a:rPr lang="ko-KR" altLang="en-US" dirty="0" err="1"/>
              <a:t>걔속해서</a:t>
            </a:r>
            <a:r>
              <a:rPr lang="ko-KR" altLang="en-US" dirty="0"/>
              <a:t> 기술을 </a:t>
            </a:r>
            <a:r>
              <a:rPr lang="ko-KR" altLang="en-US" dirty="0" err="1"/>
              <a:t>발전시켜나가고</a:t>
            </a:r>
            <a:r>
              <a:rPr lang="ko-KR" altLang="en-US" dirty="0"/>
              <a:t> 있음</a:t>
            </a:r>
            <a:r>
              <a:rPr lang="en-US" altLang="ko-KR" dirty="0"/>
              <a:t>. </a:t>
            </a:r>
            <a:r>
              <a:rPr lang="ko-KR" altLang="en-US" dirty="0"/>
              <a:t>의료 정보학이라는 학문의 비전 자체가 처음부터 완벽하기보다 잘못된 점을 하나하나 바로잡는 단계가 중요하다</a:t>
            </a:r>
            <a:r>
              <a:rPr lang="en-US" altLang="ko-KR" dirty="0"/>
              <a:t>. </a:t>
            </a:r>
            <a:r>
              <a:rPr lang="ko-KR" altLang="en-US" dirty="0"/>
              <a:t>원격시스템 구축을 통해 소비자들과 소통하는 것</a:t>
            </a:r>
            <a:r>
              <a:rPr lang="en-US" altLang="ko-KR" dirty="0"/>
              <a:t>, </a:t>
            </a:r>
            <a:r>
              <a:rPr lang="ko-KR" altLang="en-US" dirty="0"/>
              <a:t>그것이 우리의 비전일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평생 약을 달고 사는 사람들은 보통 약을 까먹지 않는데</a:t>
            </a:r>
            <a:r>
              <a:rPr lang="en-US" altLang="ko-KR" dirty="0"/>
              <a:t>, </a:t>
            </a:r>
            <a:r>
              <a:rPr lang="ko-KR" altLang="en-US" dirty="0"/>
              <a:t>가격대가 있는 디바이스를 어떻게 판매할 것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현재 우리가 판매하고 있는 것은 의료적인 목적으로 사용하는 이러한 소프트웨어를 비롯해</a:t>
            </a:r>
            <a:r>
              <a:rPr lang="en-US" altLang="ko-KR" dirty="0"/>
              <a:t>, </a:t>
            </a:r>
            <a:r>
              <a:rPr lang="ko-KR" altLang="en-US" dirty="0"/>
              <a:t>전자 캘린더의 기능을 모두 갖추고 있음</a:t>
            </a:r>
            <a:r>
              <a:rPr lang="en-US" altLang="ko-KR" dirty="0"/>
              <a:t>. </a:t>
            </a:r>
            <a:r>
              <a:rPr lang="ko-KR" altLang="en-US" dirty="0"/>
              <a:t>그렇기 때문에 저희의 상품 가치가 떨어지지 않을 것이라고 생각한다</a:t>
            </a:r>
            <a:r>
              <a:rPr lang="en-US" altLang="ko-KR" dirty="0"/>
              <a:t>. </a:t>
            </a:r>
            <a:r>
              <a:rPr lang="ko-KR" altLang="en-US" dirty="0"/>
              <a:t>더불어 서비스 발전에서 </a:t>
            </a:r>
            <a:r>
              <a:rPr lang="ko-KR" altLang="en-US" dirty="0" err="1"/>
              <a:t>설명드린</a:t>
            </a:r>
            <a:r>
              <a:rPr lang="ko-KR" altLang="en-US" dirty="0"/>
              <a:t> 것과 같이 의료적인 목적에서 더 많을 발전을 일으켜 다양한 목적으로 활용할 수 있도록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79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1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발표를 진행하기에 앞서</a:t>
            </a:r>
            <a:r>
              <a:rPr lang="en-US" altLang="ko-KR" b="0" dirty="0"/>
              <a:t>,  </a:t>
            </a:r>
            <a:r>
              <a:rPr lang="ko-KR" altLang="en-US" b="0" dirty="0"/>
              <a:t>저희 팀원들을 소개해 드리겠습니다</a:t>
            </a:r>
            <a:r>
              <a:rPr lang="en-US" altLang="ko-KR" b="0" dirty="0"/>
              <a:t>. </a:t>
            </a:r>
            <a:r>
              <a:rPr lang="ko-KR" altLang="en-US" b="0" dirty="0"/>
              <a:t>저희는 총 </a:t>
            </a:r>
            <a:r>
              <a:rPr lang="en-US" altLang="ko-KR" b="0" dirty="0"/>
              <a:t>8</a:t>
            </a:r>
            <a:r>
              <a:rPr lang="ko-KR" altLang="en-US" b="0" dirty="0"/>
              <a:t>명의 인원으로</a:t>
            </a:r>
            <a:r>
              <a:rPr lang="en-US" altLang="ko-KR" b="0" dirty="0"/>
              <a:t>, 4</a:t>
            </a:r>
            <a:r>
              <a:rPr lang="ko-KR" altLang="en-US" b="0" dirty="0"/>
              <a:t>명의 경영전략팀과 </a:t>
            </a:r>
            <a:r>
              <a:rPr lang="en-US" altLang="ko-KR" b="0" dirty="0"/>
              <a:t>4</a:t>
            </a:r>
            <a:r>
              <a:rPr lang="ko-KR" altLang="en-US" b="0" dirty="0"/>
              <a:t>명의 기술개발팀으로 구성되어 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저희의 슬로건은 </a:t>
            </a:r>
            <a:r>
              <a:rPr lang="en-US" altLang="ko-KR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All of</a:t>
            </a:r>
            <a:r>
              <a:rPr lang="ko-KR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Care for Our People</a:t>
            </a:r>
            <a:r>
              <a:rPr lang="ko-KR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로</a:t>
            </a:r>
            <a:r>
              <a:rPr lang="en-US" altLang="ko-KR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저희의 기업이름과 함께</a:t>
            </a:r>
            <a:r>
              <a:rPr lang="en-US" altLang="ko-KR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똑똑한 배려를 통해 모든 사람들이 보살핌을 받을 수 있는 것을 비전으로 삼고 있습니다</a:t>
            </a:r>
            <a:r>
              <a:rPr lang="en-US" altLang="ko-KR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01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EDDBCE1A-F5EF-4DAD-8AC5-86B3E1820E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0AA686B5-5630-41B4-AED7-86C46BDAC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우리나라는 초고령사회에 진입하고 있는 단계로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노인 인구가 점점 늘어남에 따라 여러 문제들이 발생하고 있습니다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그 중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노인들이 많은 약들의 복용량과 복용시간을 지키는데 어려움을 느끼고 있음에 따라 이러한 문제들을 해결하기 위한 제품들이 필요합니다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또한 소비패턴의 변화 역시 보건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의료 지출이 늘어나고 있다는 점을 </a:t>
            </a:r>
            <a:r>
              <a:rPr lang="ko-KR" altLang="en-US" b="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주목할만</a:t>
            </a:r>
            <a:r>
              <a:rPr lang="ko-KR" altLang="en-US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합니다</a:t>
            </a:r>
            <a:r>
              <a:rPr lang="en-US" altLang="ko-KR" b="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더불어 보시는 바와 같이 의료서비스산업이 점점 확대되고 있고</a:t>
            </a:r>
            <a:r>
              <a:rPr lang="en-US" altLang="ko-KR" dirty="0"/>
              <a:t>, </a:t>
            </a:r>
            <a:r>
              <a:rPr lang="ko-KR" altLang="en-US" dirty="0"/>
              <a:t>그에 따른 고령자들을 위한 보건의료산업의 필요성이 증대되고 있어</a:t>
            </a:r>
            <a:r>
              <a:rPr lang="en-US" altLang="ko-KR" dirty="0"/>
              <a:t> </a:t>
            </a:r>
            <a:r>
              <a:rPr lang="ko-KR" altLang="en-US" dirty="0"/>
              <a:t>목표시장의 발전가능성이 있다는 것을 말하고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차트는 저희가 진행한 설문조사의 결과입니다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이와 같이 약 먹는 시간을 잘 챙기지 못하는 경우가 많고</a:t>
            </a:r>
            <a:r>
              <a:rPr lang="en-US" altLang="ko-KR" dirty="0"/>
              <a:t>, </a:t>
            </a:r>
            <a:r>
              <a:rPr lang="ko-KR" altLang="en-US" dirty="0"/>
              <a:t>이를 챙겨줄 수 있는 제품이 많이 없다는 것을 알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4376DDBD-3CF3-461B-BB98-F9618E0EC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FCEADBF8-F815-48F3-884D-7676FE9C9B88}" type="slidenum">
              <a:rPr lang="ko-KR" altLang="en-US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pPr/>
              <a:t>4</a:t>
            </a:fld>
            <a:endParaRPr lang="ko-KR" altLang="en-US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42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8FE8957A-FCE4-42FC-82EF-F85A7340E6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13532EB1-BD8D-45EA-8AC0-E1C1A40928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이에 따라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저희가 선정한 아이템은 의료용 스마트 캘린더입니다</a:t>
            </a:r>
            <a:r>
              <a:rPr lang="en-US" altLang="ko-KR" dirty="0">
                <a:ea typeface="굴림" panose="020B0600000101010101" pitchFamily="50" charset="-127"/>
              </a:rPr>
              <a:t>. </a:t>
            </a:r>
            <a:r>
              <a:rPr lang="ko-KR" altLang="en-US" dirty="0">
                <a:ea typeface="굴림" panose="020B0600000101010101" pitchFamily="50" charset="-127"/>
              </a:rPr>
              <a:t>이 제품은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정기적으로 내원을 하거나 꾸준히 복약을 해야 하는 환자들에게 </a:t>
            </a:r>
            <a:r>
              <a:rPr lang="ko-KR" altLang="en-US" sz="12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내원 일정 알림과 복약 지도 서비스를 제공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하는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아이템입니다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옆에 보이시는 디자인이 저희의 상품 디자인이며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이에 대한 리소스는 이와 같은 기술들을 활용하여 마이크로프로세서와 터치 스크린을 이용한 하드웨어와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MySQL,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웹서비스 등을 이용한 소프트웨어가 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저희의 아이디어는 병원에서의 진료 및 개인일정을 원격 업데이트를 통해 알려줄 수 있다는 점과 노년환자들을 위해 시간대</a:t>
            </a:r>
            <a:r>
              <a:rPr lang="en-US" altLang="ko-KR" dirty="0"/>
              <a:t>/</a:t>
            </a:r>
            <a:r>
              <a:rPr lang="ko-KR" altLang="en-US" dirty="0"/>
              <a:t>날짜 별 복약지도가 가능하다는 것이 특징입니다</a:t>
            </a:r>
            <a:r>
              <a:rPr lang="en-US" altLang="ko-KR" dirty="0"/>
              <a:t>.</a:t>
            </a:r>
            <a:endParaRPr lang="en-US" altLang="ko-KR" dirty="0">
              <a:ea typeface="굴림" panose="020B0600000101010101" pitchFamily="50" charset="-127"/>
            </a:endParaRPr>
          </a:p>
          <a:p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9B4A8E1E-B2F9-44A9-8E4D-B5AD9B1B6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fld id="{81475680-BA36-4572-9589-334EA2C96ACD}" type="slidenum">
              <a:rPr lang="ko-KR" altLang="en-US">
                <a:latin typeface="12롯데마트드림Bold" panose="02020603020101020101" pitchFamily="18" charset="-127"/>
                <a:ea typeface="굴림" panose="020B0600000101010101" pitchFamily="50" charset="-127"/>
              </a:rPr>
              <a:pPr/>
              <a:t>5</a:t>
            </a:fld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8CF0B918-CBD2-43CF-92B1-71EA2B4FA0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FB08969E-46E6-438C-8294-C2B46A7E9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다음으로 저희의 제품을 구매할 수 있는 가상의 고객 페르소나를 설정해보았습니다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대표적으로 </a:t>
            </a:r>
            <a:r>
              <a:rPr lang="en-US" altLang="ko-KR" dirty="0"/>
              <a:t>50</a:t>
            </a:r>
            <a:r>
              <a:rPr lang="ko-KR" altLang="en-US" dirty="0"/>
              <a:t>대 가장인 </a:t>
            </a:r>
            <a:r>
              <a:rPr lang="ko-KR" altLang="en-US" dirty="0" err="1"/>
              <a:t>박효자씨는</a:t>
            </a:r>
            <a:r>
              <a:rPr lang="ko-KR" altLang="en-US" dirty="0"/>
              <a:t> 부모님의 고혈압으로 인해 어머님이 잊지 않으시고 복약</a:t>
            </a:r>
            <a:r>
              <a:rPr lang="en-US" altLang="ko-KR" dirty="0"/>
              <a:t>, </a:t>
            </a:r>
            <a:r>
              <a:rPr lang="ko-KR" altLang="en-US" dirty="0"/>
              <a:t>병원 방문 정보를 전달받을 수 있는 상품과 서비스를 필요로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외에도 </a:t>
            </a:r>
            <a:r>
              <a:rPr lang="en-US" altLang="ko-KR" dirty="0"/>
              <a:t>70</a:t>
            </a:r>
            <a:r>
              <a:rPr lang="ko-KR" altLang="en-US" dirty="0"/>
              <a:t>대 독거노인으로 </a:t>
            </a:r>
            <a:r>
              <a:rPr lang="ko-KR" altLang="en-US" dirty="0" err="1"/>
              <a:t>고령회</a:t>
            </a:r>
            <a:r>
              <a:rPr lang="ko-KR" altLang="en-US" dirty="0"/>
              <a:t> 타겟인 </a:t>
            </a:r>
            <a:r>
              <a:rPr lang="ko-KR" altLang="en-US" dirty="0" err="1"/>
              <a:t>안꼼꼼씨</a:t>
            </a:r>
            <a:r>
              <a:rPr lang="en-US" altLang="ko-KR" dirty="0"/>
              <a:t>, 20</a:t>
            </a:r>
            <a:r>
              <a:rPr lang="ko-KR" altLang="en-US" dirty="0"/>
              <a:t>대 독신으로 현대인을 대표하는 </a:t>
            </a:r>
            <a:r>
              <a:rPr lang="ko-KR" altLang="en-US" dirty="0" err="1"/>
              <a:t>나홀로씨를</a:t>
            </a:r>
            <a:r>
              <a:rPr lang="ko-KR" altLang="en-US" dirty="0"/>
              <a:t> 선정해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B43E4F5F-4129-4D0B-B13B-E798C2D048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0694B0C4-6A8D-4780-8CEC-FBC0EC5965CF}" type="slidenum">
              <a:rPr lang="ko-KR" altLang="en-US" smtClean="0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pPr/>
              <a:t>6</a:t>
            </a:fld>
            <a:endParaRPr lang="ko-KR" altLang="en-US">
              <a:solidFill>
                <a:srgbClr val="000000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이 분들께서 병원에서 병원진료를 보고 나면</a:t>
            </a:r>
            <a:r>
              <a:rPr lang="en-US" altLang="ko-KR" dirty="0"/>
              <a:t>, </a:t>
            </a:r>
            <a:r>
              <a:rPr lang="ko-KR" altLang="en-US" dirty="0"/>
              <a:t>이와 같은 사용자 시나리오를 거칩니다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병원에서의 내원일정과 주의사항을 송신하게 되면</a:t>
            </a:r>
            <a:r>
              <a:rPr lang="en-US" altLang="ko-KR" dirty="0"/>
              <a:t>, </a:t>
            </a:r>
            <a:r>
              <a:rPr lang="ko-KR" altLang="en-US" dirty="0"/>
              <a:t>송신된 정보가 집에 있는 스마트 캘린더에 다이렉트로 일정을 업데이트하고</a:t>
            </a:r>
            <a:r>
              <a:rPr lang="en-US" altLang="ko-KR" dirty="0"/>
              <a:t>, </a:t>
            </a:r>
            <a:r>
              <a:rPr lang="ko-KR" altLang="en-US" dirty="0"/>
              <a:t>이를 사용자가 확인할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약통의 경우 시간대</a:t>
            </a:r>
            <a:r>
              <a:rPr lang="en-US" altLang="ko-KR" dirty="0"/>
              <a:t>/</a:t>
            </a:r>
            <a:r>
              <a:rPr lang="ko-KR" altLang="en-US" dirty="0"/>
              <a:t>날짜별로 보관하는 복약정보를 병원에서 송신하면</a:t>
            </a:r>
            <a:r>
              <a:rPr lang="en-US" altLang="ko-KR" dirty="0"/>
              <a:t>, </a:t>
            </a:r>
            <a:r>
              <a:rPr lang="ko-KR" altLang="en-US" dirty="0"/>
              <a:t>그 정보에 따라 스마트 약통의 </a:t>
            </a:r>
            <a:r>
              <a:rPr lang="en-US" altLang="ko-KR" dirty="0"/>
              <a:t>LED</a:t>
            </a:r>
            <a:r>
              <a:rPr lang="ko-KR" altLang="en-US" dirty="0"/>
              <a:t>가 점등되고</a:t>
            </a:r>
            <a:r>
              <a:rPr lang="en-US" altLang="ko-KR" dirty="0"/>
              <a:t>, </a:t>
            </a:r>
            <a:r>
              <a:rPr lang="ko-KR" altLang="en-US" dirty="0"/>
              <a:t>이를 사용자가 확인하여 </a:t>
            </a:r>
            <a:r>
              <a:rPr lang="ko-KR" altLang="en-US" dirty="0" err="1"/>
              <a:t>복약할</a:t>
            </a:r>
            <a:r>
              <a:rPr lang="ko-KR" altLang="en-US" dirty="0"/>
              <a:t>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49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배경을 바탕으로 저희는 주 타겟을 설정해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가장 주요한 타겟층은 저희가 설정한 페르소나에서 </a:t>
            </a:r>
            <a:r>
              <a:rPr lang="ko-KR" altLang="en-US" dirty="0" err="1"/>
              <a:t>박효자씨와</a:t>
            </a:r>
            <a:r>
              <a:rPr lang="ko-KR" altLang="en-US" dirty="0"/>
              <a:t> 같은 부모님의 보호자로서 할 일이 많은 보호자 세대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다음 </a:t>
            </a:r>
            <a:r>
              <a:rPr lang="en-US" altLang="ko-KR" dirty="0"/>
              <a:t>2</a:t>
            </a:r>
            <a:r>
              <a:rPr lang="ko-KR" altLang="en-US" dirty="0"/>
              <a:t>군 타겟으로 병원 스케줄 관리 및 약 복용 일정을 지키기 어려운 고령층</a:t>
            </a:r>
            <a:r>
              <a:rPr lang="en-US" altLang="ko-KR" dirty="0"/>
              <a:t>, </a:t>
            </a:r>
            <a:r>
              <a:rPr lang="ko-KR" altLang="en-US" dirty="0"/>
              <a:t>병원 방문 및 건강보조식품의 개인 일정 관리가 필요한 현대인 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노인복지정책을 확장하려는 정부 기관</a:t>
            </a:r>
            <a:r>
              <a:rPr lang="en-US" altLang="ko-KR" dirty="0"/>
              <a:t>, </a:t>
            </a:r>
            <a:r>
              <a:rPr lang="ko-KR" altLang="en-US" dirty="0"/>
              <a:t>환자들의 개개인의 일정을  더 효율적으로 관리하려고 하는 개인 병원들을 </a:t>
            </a:r>
            <a:r>
              <a:rPr lang="en-US" altLang="ko-KR" dirty="0"/>
              <a:t>3</a:t>
            </a:r>
            <a:r>
              <a:rPr lang="ko-KR" altLang="en-US" dirty="0"/>
              <a:t>군 타겟으로 선정할 수 있었습니다</a:t>
            </a:r>
            <a:r>
              <a:rPr lang="en-US" altLang="ko-KR" dirty="0"/>
              <a:t>,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028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 제품을 통해 </a:t>
            </a:r>
            <a:r>
              <a:rPr lang="en-US" altLang="ko-KR" dirty="0"/>
              <a:t>SWOT </a:t>
            </a:r>
            <a:r>
              <a:rPr lang="ko-KR" altLang="en-US" dirty="0"/>
              <a:t>분석을 진행해 보았고</a:t>
            </a:r>
            <a:r>
              <a:rPr lang="en-US" altLang="ko-KR" dirty="0"/>
              <a:t>, </a:t>
            </a:r>
            <a:r>
              <a:rPr lang="ko-KR" altLang="en-US" dirty="0"/>
              <a:t>그에 따른 강점과 약점</a:t>
            </a:r>
            <a:r>
              <a:rPr lang="en-US" altLang="ko-KR" dirty="0"/>
              <a:t>, </a:t>
            </a:r>
            <a:r>
              <a:rPr lang="ko-KR" altLang="en-US" dirty="0"/>
              <a:t>기회와 위협은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통한 저희의 전략은</a:t>
            </a:r>
            <a:r>
              <a:rPr lang="en-US" altLang="ko-KR" dirty="0"/>
              <a:t>, </a:t>
            </a:r>
            <a:r>
              <a:rPr lang="ko-KR" altLang="en-US" dirty="0"/>
              <a:t>시장내의 선두주자가 되는 것</a:t>
            </a:r>
            <a:r>
              <a:rPr lang="en-US" altLang="ko-KR" dirty="0"/>
              <a:t>, </a:t>
            </a:r>
            <a:r>
              <a:rPr lang="ko-KR" altLang="en-US" dirty="0"/>
              <a:t>타겟층에 따라 마케팅을 실시하는 것</a:t>
            </a:r>
            <a:r>
              <a:rPr lang="en-US" altLang="ko-KR" dirty="0"/>
              <a:t>, </a:t>
            </a:r>
            <a:r>
              <a:rPr lang="ko-KR" altLang="en-US" dirty="0"/>
              <a:t>그리고 블록체인 기술들을 이용한 보안 강화 등이 있고</a:t>
            </a:r>
            <a:r>
              <a:rPr lang="en-US" altLang="ko-KR" dirty="0"/>
              <a:t>, </a:t>
            </a:r>
            <a:r>
              <a:rPr lang="ko-KR" altLang="en-US" dirty="0"/>
              <a:t>고령자 대상 브랜드 이미지 구축</a:t>
            </a:r>
            <a:r>
              <a:rPr lang="en-US" altLang="ko-KR" dirty="0"/>
              <a:t>, </a:t>
            </a:r>
            <a:r>
              <a:rPr lang="ko-KR" altLang="en-US" dirty="0"/>
              <a:t>가격의 타당성을 입증하고 부각하는 것이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C8D131-9C97-4326-9532-C09E5EFFB8F8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20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1D4EC44-88CC-4B42-AAFD-CEC46C57E3C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0A0D8018-4CF3-4977-9412-1C8EB83279A8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9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C998D7F-F4C4-4C51-8066-6DF17793B4E3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43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126E0E0E-9768-44C5-B2A1-A4174535ACD7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3FB85C28-A2F3-4B14-AF79-550F179FFD19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3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8A6AD1E-A586-410D-928D-403BE84331EF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2B1F097F-1120-4C48-A697-80482150E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7D230-CEF5-48F8-AFEB-EC8522D58D2A}" type="datetimeFigureOut">
              <a:rPr lang="ko-KR" altLang="en-US"/>
              <a:pPr>
                <a:defRPr/>
              </a:pPr>
              <a:t>2019-11-28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21C664E7-F757-45EE-B6A1-3A490B97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9576D11-1FE0-4D8B-96BE-BA89671F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903FC-418C-4A4C-AD0D-F9E9A249DA9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7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C7612B8D-9F8F-4068-A807-142AB04D553F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C2BCF783-52E3-4FD4-99ED-5969A1E0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9FFDDC-36B5-47F4-885D-8624FC64C4B8}" type="datetimeFigureOut">
              <a:rPr lang="ko-KR" altLang="en-US"/>
              <a:pPr>
                <a:defRPr/>
              </a:pPr>
              <a:t>2019-11-28</a:t>
            </a:fld>
            <a:endParaRPr lang="ko-KR" altLang="en-US"/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F8560A37-16CE-41FB-9560-1087ADDB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89417F6-0830-448C-950B-50581D25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18154-8CD4-4361-8987-501834F0ABD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4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FE94F87-C5CF-4F16-8256-E000E70ED63B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8790116A-BE49-477F-AFCA-221E90988B40}"/>
              </a:ext>
            </a:extLst>
          </p:cNvPr>
          <p:cNvSpPr/>
          <p:nvPr userDrawn="1"/>
        </p:nvSpPr>
        <p:spPr>
          <a:xfrm rot="5400000" flipH="1" flipV="1">
            <a:off x="11662569" y="6336506"/>
            <a:ext cx="490538" cy="606425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2" r:id="rId5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chart" Target="../charts/char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.xml"/><Relationship Id="rId11" Type="http://schemas.openxmlformats.org/officeDocument/2006/relationships/image" Target="../media/image16.png"/><Relationship Id="rId5" Type="http://schemas.openxmlformats.org/officeDocument/2006/relationships/chart" Target="../charts/chart3.xml"/><Relationship Id="rId10" Type="http://schemas.openxmlformats.org/officeDocument/2006/relationships/image" Target="../media/image15.png"/><Relationship Id="rId4" Type="http://schemas.openxmlformats.org/officeDocument/2006/relationships/chart" Target="../charts/chart2.xml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EA285DF-F1BD-47DA-99F3-6137ED4F537B}"/>
              </a:ext>
            </a:extLst>
          </p:cNvPr>
          <p:cNvSpPr txBox="1"/>
          <p:nvPr/>
        </p:nvSpPr>
        <p:spPr>
          <a:xfrm>
            <a:off x="3575720" y="2508567"/>
            <a:ext cx="6784225" cy="1477328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: 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매일매일 확인하는 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메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디컬 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달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력</a:t>
            </a:r>
            <a:endParaRPr lang="ko-KR" altLang="en-US" sz="4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9219" name="그룹 6">
            <a:extLst>
              <a:ext uri="{FF2B5EF4-FFF2-40B4-BE49-F238E27FC236}">
                <a16:creationId xmlns:a16="http://schemas.microsoft.com/office/drawing/2014/main" id="{CB6849C6-C8F3-4224-8374-79D2A2970CA8}"/>
              </a:ext>
            </a:extLst>
          </p:cNvPr>
          <p:cNvGrpSpPr>
            <a:grpSpLocks/>
          </p:cNvGrpSpPr>
          <p:nvPr/>
        </p:nvGrpSpPr>
        <p:grpSpPr bwMode="auto">
          <a:xfrm>
            <a:off x="1811338" y="2708275"/>
            <a:ext cx="2503487" cy="1077913"/>
            <a:chOff x="3268663" y="2240868"/>
            <a:chExt cx="3763441" cy="162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377BD4-032D-4A38-BD98-25F167086B99}"/>
                </a:ext>
              </a:extLst>
            </p:cNvPr>
            <p:cNvSpPr/>
            <p:nvPr/>
          </p:nvSpPr>
          <p:spPr>
            <a:xfrm>
              <a:off x="3268663" y="2240868"/>
              <a:ext cx="3095233" cy="1620180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융합기술창업</a:t>
              </a:r>
              <a:endPara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16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똑배기팀</a:t>
              </a:r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endPara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EFD2B2BD-4197-4AD0-8644-B61210D141A8}"/>
                </a:ext>
              </a:extLst>
            </p:cNvPr>
            <p:cNvSpPr/>
            <p:nvPr/>
          </p:nvSpPr>
          <p:spPr>
            <a:xfrm rot="5400000">
              <a:off x="6437911" y="2150149"/>
              <a:ext cx="503473" cy="684912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117932-CB61-4D60-8A56-82037950448E}"/>
              </a:ext>
            </a:extLst>
          </p:cNvPr>
          <p:cNvSpPr txBox="1"/>
          <p:nvPr/>
        </p:nvSpPr>
        <p:spPr>
          <a:xfrm>
            <a:off x="8508268" y="4991062"/>
            <a:ext cx="2534626" cy="1384995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20171485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조한울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20171498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최지우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20171535 </a:t>
            </a:r>
            <a:r>
              <a:rPr lang="ko-KR" altLang="en-US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한예솔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20171596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이아영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35FE5-1143-417C-A57B-D2944B58ADC5}"/>
              </a:ext>
            </a:extLst>
          </p:cNvPr>
          <p:cNvSpPr txBox="1"/>
          <p:nvPr/>
        </p:nvSpPr>
        <p:spPr>
          <a:xfrm>
            <a:off x="9984432" y="4941168"/>
            <a:ext cx="2736304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20171597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이민찬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20175056 </a:t>
            </a:r>
            <a:r>
              <a:rPr lang="ko-KR" altLang="en-US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이아미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20175279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이수빈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20175285 </a:t>
            </a:r>
            <a:r>
              <a: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김세윤</a:t>
            </a:r>
            <a:endParaRPr lang="en-US" altLang="ko-KR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0F8A-C661-404D-A8FC-38D6FA2707CC}"/>
              </a:ext>
            </a:extLst>
          </p:cNvPr>
          <p:cNvSpPr txBox="1"/>
          <p:nvPr/>
        </p:nvSpPr>
        <p:spPr>
          <a:xfrm>
            <a:off x="5837399" y="2465020"/>
            <a:ext cx="32469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b="1" spc="-3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메</a:t>
            </a:r>
            <a:r>
              <a:rPr lang="en-US" altLang="ko-KR" sz="4800" b="1" spc="-3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4800" b="1" spc="-3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달</a:t>
            </a:r>
            <a:r>
              <a:rPr lang="en-US" altLang="ko-KR" sz="2000" b="1" spc="-3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(Medical </a:t>
            </a:r>
            <a:r>
              <a:rPr lang="en-US" altLang="ko-KR" sz="2000" b="1" spc="-300" dirty="0" err="1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Calender</a:t>
            </a:r>
            <a:r>
              <a:rPr lang="en-US" altLang="ko-KR" sz="2000" b="1" spc="-3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r>
              <a:rPr lang="ko-KR" altLang="en-US" sz="2000" b="1" spc="-3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en-US" altLang="ko-KR" sz="4800" b="1" spc="-300" dirty="0">
              <a:ln>
                <a:solidFill>
                  <a:srgbClr val="FE431E">
                    <a:alpha val="0"/>
                  </a:srgbClr>
                </a:solidFill>
              </a:ln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13" name="Picture 6" descr="메달 일러스트에 대한 이미지 검색결과">
            <a:extLst>
              <a:ext uri="{FF2B5EF4-FFF2-40B4-BE49-F238E27FC236}">
                <a16:creationId xmlns:a16="http://schemas.microsoft.com/office/drawing/2014/main" id="{96F57201-C59A-420B-8994-BFAC51EF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2" b="95030" l="10000" r="90000">
                        <a14:foregroundMark x1="37222" y1="88668" x2="36111" y2="91650"/>
                        <a14:foregroundMark x1="36944" y1="90656" x2="35698" y2="91411"/>
                        <a14:foregroundMark x1="61944" y1="89662" x2="63652" y2="91097"/>
                        <a14:backgroundMark x1="37500" y1="92048" x2="35556" y2="94632"/>
                        <a14:backgroundMark x1="68889" y1="91451" x2="64444" y2="96620"/>
                        <a14:backgroundMark x1="49444" y1="80915" x2="49444" y2="80915"/>
                        <a14:backgroundMark x1="64167" y1="93042" x2="64167" y2="93042"/>
                        <a14:backgroundMark x1="34167" y1="92843" x2="34167" y2="92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-461975"/>
            <a:ext cx="3429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D4597C-D93E-472C-9CF5-10BD0D1C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360" y="1196752"/>
            <a:ext cx="1830388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/2 액자 7">
            <a:extLst>
              <a:ext uri="{FF2B5EF4-FFF2-40B4-BE49-F238E27FC236}">
                <a16:creationId xmlns:a16="http://schemas.microsoft.com/office/drawing/2014/main" id="{4DD7D167-0B87-4B31-939C-132FAFF941CC}"/>
              </a:ext>
            </a:extLst>
          </p:cNvPr>
          <p:cNvSpPr/>
          <p:nvPr/>
        </p:nvSpPr>
        <p:spPr>
          <a:xfrm>
            <a:off x="598186" y="836613"/>
            <a:ext cx="877888" cy="736600"/>
          </a:xfrm>
          <a:prstGeom prst="halfFram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AF2CBDFD-2F6C-4F10-9B58-F4C779FA9AA9}"/>
              </a:ext>
            </a:extLst>
          </p:cNvPr>
          <p:cNvSpPr/>
          <p:nvPr/>
        </p:nvSpPr>
        <p:spPr>
          <a:xfrm flipH="1">
            <a:off x="10619154" y="812814"/>
            <a:ext cx="968375" cy="736600"/>
          </a:xfrm>
          <a:prstGeom prst="halfFram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1/2 액자 12">
            <a:extLst>
              <a:ext uri="{FF2B5EF4-FFF2-40B4-BE49-F238E27FC236}">
                <a16:creationId xmlns:a16="http://schemas.microsoft.com/office/drawing/2014/main" id="{68772CEE-881E-45FE-951C-42B1F67DDADC}"/>
              </a:ext>
            </a:extLst>
          </p:cNvPr>
          <p:cNvSpPr/>
          <p:nvPr/>
        </p:nvSpPr>
        <p:spPr>
          <a:xfrm rot="10800000" flipH="1">
            <a:off x="605682" y="5801627"/>
            <a:ext cx="889000" cy="738188"/>
          </a:xfrm>
          <a:prstGeom prst="halfFram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A5904B6D-D084-4E20-B173-F8943669F212}"/>
              </a:ext>
            </a:extLst>
          </p:cNvPr>
          <p:cNvSpPr/>
          <p:nvPr/>
        </p:nvSpPr>
        <p:spPr>
          <a:xfrm rot="5400000" flipH="1">
            <a:off x="10728979" y="5686533"/>
            <a:ext cx="738188" cy="968375"/>
          </a:xfrm>
          <a:prstGeom prst="halfFram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774773D-40C0-466D-A451-A1663341A60C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">
            <a:extLst>
              <a:ext uri="{FF2B5EF4-FFF2-40B4-BE49-F238E27FC236}">
                <a16:creationId xmlns:a16="http://schemas.microsoft.com/office/drawing/2014/main" id="{54E16D28-60FE-470E-85E5-8269F146F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341302"/>
              </p:ext>
            </p:extLst>
          </p:nvPr>
        </p:nvGraphicFramePr>
        <p:xfrm>
          <a:off x="1037130" y="1181113"/>
          <a:ext cx="10207441" cy="49649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6740">
                  <a:extLst>
                    <a:ext uri="{9D8B030D-6E8A-4147-A177-3AD203B41FA5}">
                      <a16:colId xmlns:a16="http://schemas.microsoft.com/office/drawing/2014/main" val="2127097432"/>
                    </a:ext>
                  </a:extLst>
                </a:gridCol>
                <a:gridCol w="2042675">
                  <a:extLst>
                    <a:ext uri="{9D8B030D-6E8A-4147-A177-3AD203B41FA5}">
                      <a16:colId xmlns:a16="http://schemas.microsoft.com/office/drawing/2014/main" val="4145431459"/>
                    </a:ext>
                  </a:extLst>
                </a:gridCol>
                <a:gridCol w="1021338">
                  <a:extLst>
                    <a:ext uri="{9D8B030D-6E8A-4147-A177-3AD203B41FA5}">
                      <a16:colId xmlns:a16="http://schemas.microsoft.com/office/drawing/2014/main" val="3557322762"/>
                    </a:ext>
                  </a:extLst>
                </a:gridCol>
                <a:gridCol w="1021338">
                  <a:extLst>
                    <a:ext uri="{9D8B030D-6E8A-4147-A177-3AD203B41FA5}">
                      <a16:colId xmlns:a16="http://schemas.microsoft.com/office/drawing/2014/main" val="2571816394"/>
                    </a:ext>
                  </a:extLst>
                </a:gridCol>
                <a:gridCol w="2042675">
                  <a:extLst>
                    <a:ext uri="{9D8B030D-6E8A-4147-A177-3AD203B41FA5}">
                      <a16:colId xmlns:a16="http://schemas.microsoft.com/office/drawing/2014/main" val="4044536286"/>
                    </a:ext>
                  </a:extLst>
                </a:gridCol>
                <a:gridCol w="2042675">
                  <a:extLst>
                    <a:ext uri="{9D8B030D-6E8A-4147-A177-3AD203B41FA5}">
                      <a16:colId xmlns:a16="http://schemas.microsoft.com/office/drawing/2014/main" val="1381800721"/>
                    </a:ext>
                  </a:extLst>
                </a:gridCol>
              </a:tblGrid>
              <a:tr h="1266240">
                <a:tc rowSpan="2">
                  <a:txBody>
                    <a:bodyPr/>
                    <a:lstStyle/>
                    <a:p>
                      <a:pPr marL="0" indent="0" algn="ctr" latinLnBrk="1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Key Partners</a:t>
                      </a:r>
                    </a:p>
                    <a:p>
                      <a:pPr marL="285750" indent="-28575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아이템과의 연동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이 가능한 병원</a:t>
                      </a:r>
                      <a:endParaRPr lang="en-US" altLang="ko-KR" sz="1400" b="0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노인복지사업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에 본 아이템을 활용할 수 있는 정부</a:t>
                      </a:r>
                      <a:endParaRPr lang="en-US" altLang="ko-KR" sz="1400" b="0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부품에 대한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도</a:t>
                      </a:r>
                      <a:r>
                        <a:rPr lang="en-US" altLang="ko-KR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소매 기업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들</a:t>
                      </a:r>
                      <a:endParaRPr lang="en-US" altLang="ko-KR" sz="1400" b="0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본 기업과의 제휴가 가능한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보험회사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Key Activities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실제 디바이스 제작 </a:t>
                      </a:r>
                      <a:endParaRPr lang="en-US" altLang="ko-KR" sz="1400" b="0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내부의 소프트웨어 구축</a:t>
                      </a:r>
                      <a:endParaRPr lang="en-US" altLang="ko-KR" sz="1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Value Propositions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병원에 방문하거나 지속적인 복약지도가 필요한 상황에서 </a:t>
                      </a:r>
                      <a:r>
                        <a:rPr lang="ko-KR" altLang="en-US" sz="1400" b="0" cap="none" spc="0" dirty="0" err="1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일정알림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및 복약지도 서비스 제공</a:t>
                      </a:r>
                      <a:r>
                        <a:rPr lang="en-US" altLang="ko-KR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약의 복용일정과 종류</a:t>
                      </a:r>
                      <a:r>
                        <a:rPr lang="en-US" altLang="ko-KR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 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수술 후 주의사항 등의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정보 알림</a:t>
                      </a:r>
                      <a:r>
                        <a:rPr lang="en-US" altLang="ko-KR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400" b="0" cap="none" spc="0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Customers Relationships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구매한 </a:t>
                      </a:r>
                      <a:r>
                        <a:rPr lang="ko-KR" altLang="en-US" sz="1400" b="0" cap="none" spc="0" dirty="0" err="1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고객들과의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지속적인 피드백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과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설문조사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i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Customer Segments</a:t>
                      </a:r>
                    </a:p>
                    <a:p>
                      <a:pPr marL="285750" indent="-28575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4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노인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부모의 부양</a:t>
                      </a:r>
                      <a:r>
                        <a:rPr lang="ko-KR" altLang="en-US" sz="14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이 필요한 가족들</a:t>
                      </a:r>
                      <a:endParaRPr lang="en-US" altLang="ko-KR" sz="1400" b="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4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병원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방문 일정</a:t>
                      </a:r>
                      <a:r>
                        <a:rPr lang="ko-KR" altLang="en-US" sz="14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이나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투약일정 관리</a:t>
                      </a:r>
                      <a:r>
                        <a:rPr lang="ko-KR" altLang="en-US" sz="14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가 필요한 고령층</a:t>
                      </a:r>
                      <a:r>
                        <a:rPr lang="ko-KR" altLang="en-US" sz="11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</a:t>
                      </a:r>
                      <a:endParaRPr lang="en-US" altLang="ko-KR" sz="1100" b="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건강관리</a:t>
                      </a:r>
                      <a:r>
                        <a:rPr lang="ko-KR" altLang="en-US" sz="14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를 더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체계적</a:t>
                      </a:r>
                      <a:r>
                        <a:rPr lang="ko-KR" altLang="en-US" sz="14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으로 하고 싶어하는</a:t>
                      </a:r>
                      <a:r>
                        <a:rPr lang="en-US" altLang="ko-KR" sz="14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20~30</a:t>
                      </a:r>
                      <a:r>
                        <a:rPr lang="ko-KR" altLang="en-US" sz="1400" b="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대 직장인</a:t>
                      </a:r>
                      <a:endParaRPr lang="en-US" altLang="ko-KR" sz="1400" b="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298139"/>
                  </a:ext>
                </a:extLst>
              </a:tr>
              <a:tr h="24325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Key Resources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자체적으로 기술을 구현할 수 있는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인력</a:t>
                      </a:r>
                      <a:endParaRPr lang="en-US" altLang="ko-KR" sz="1400" b="0" cap="none" spc="0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제품을 제작하기 위한 부품</a:t>
                      </a:r>
                      <a:endParaRPr lang="en-US" altLang="ko-KR" sz="1400" b="0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디바이스 연동을 위한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어플리케이션 및 시스템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구축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Channels</a:t>
                      </a:r>
                    </a:p>
                    <a:p>
                      <a:pPr marL="285750" indent="-28575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인터넷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이나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광고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등을 통한 홍보전략</a:t>
                      </a:r>
                      <a:endParaRPr lang="en-US" altLang="ko-KR" sz="1400" b="0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최신 서비스의 사용에 미숙한 노년들을 위한 </a:t>
                      </a:r>
                      <a:r>
                        <a:rPr lang="en-US" altLang="ko-KR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TV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홈쇼핑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광고</a:t>
                      </a:r>
                      <a:endParaRPr lang="en-US" altLang="ko-KR" sz="1400" b="0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병원과의 연동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을 통한 유통전략</a:t>
                      </a:r>
                      <a:endParaRPr lang="en-US" altLang="ko-KR" sz="1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879464"/>
                  </a:ext>
                </a:extLst>
              </a:tr>
              <a:tr h="1266240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Cost </a:t>
                      </a:r>
                      <a:r>
                        <a:rPr lang="en-US" altLang="ko-KR" sz="1400" b="1" cap="none" spc="0" dirty="0" err="1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Structue</a:t>
                      </a:r>
                      <a:endParaRPr lang="en-US" altLang="ko-KR" sz="1400" b="1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디바이스 제작에 필요한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부품 구매 비용</a:t>
                      </a:r>
                      <a:endParaRPr lang="en-US" altLang="ko-KR" sz="1400" b="0" cap="none" spc="0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제품의 홍보에 필요한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홍보비용</a:t>
                      </a:r>
                      <a:endParaRPr lang="en-US" altLang="ko-KR" sz="1400" b="0" cap="none" spc="0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유통</a:t>
                      </a:r>
                      <a:r>
                        <a:rPr lang="en-US" altLang="ko-KR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 </a:t>
                      </a:r>
                      <a:r>
                        <a:rPr lang="ko-KR" altLang="en-US" sz="1400" b="0" cap="none" spc="0" dirty="0" err="1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물류비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Revenue Streams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병원 및 정부와의 연동을 통한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기업에 대한 신뢰성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확보</a:t>
                      </a:r>
                      <a:endParaRPr lang="en-US" altLang="ko-KR" sz="1400" b="0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자체적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디바이스 판매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를 통한 수익</a:t>
                      </a:r>
                      <a:r>
                        <a:rPr lang="en-US" altLang="ko-KR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획득</a:t>
                      </a:r>
                      <a:endParaRPr lang="en-US" altLang="ko-KR" sz="1400" b="0" cap="none" spc="0" dirty="0">
                        <a:ln w="0"/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어플 및 디바이스 내의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광고 및 결제</a:t>
                      </a:r>
                      <a:r>
                        <a:rPr lang="ko-KR" altLang="en-US" sz="1400" b="0" cap="none" spc="0" dirty="0">
                          <a:ln w="0"/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를 통한 수입</a:t>
                      </a:r>
                      <a:endParaRPr lang="en-US" altLang="ko-KR" sz="1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39471"/>
                  </a:ext>
                </a:extLst>
              </a:tr>
            </a:tbl>
          </a:graphicData>
        </a:graphic>
      </p:graphicFrame>
      <p:sp>
        <p:nvSpPr>
          <p:cNvPr id="11" name="TextBox 3">
            <a:extLst>
              <a:ext uri="{FF2B5EF4-FFF2-40B4-BE49-F238E27FC236}">
                <a16:creationId xmlns:a16="http://schemas.microsoft.com/office/drawing/2014/main" id="{049F1AD4-69B5-45B6-BB5E-BFF349A8D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25" y="6524625"/>
            <a:ext cx="333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9</a:t>
            </a:r>
            <a:endParaRPr lang="ko-KR" altLang="en-US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485D8-C685-4C79-BCA7-C0D345AEB6A0}"/>
              </a:ext>
            </a:extLst>
          </p:cNvPr>
          <p:cNvSpPr txBox="1"/>
          <p:nvPr/>
        </p:nvSpPr>
        <p:spPr>
          <a:xfrm>
            <a:off x="849313" y="66675"/>
            <a:ext cx="11064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아이템분석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및 마케팅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D098D-3E6F-4523-9488-A7916FDDA529}"/>
              </a:ext>
            </a:extLst>
          </p:cNvPr>
          <p:cNvSpPr txBox="1"/>
          <p:nvPr/>
        </p:nvSpPr>
        <p:spPr>
          <a:xfrm>
            <a:off x="4367808" y="504498"/>
            <a:ext cx="3744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B</a:t>
            </a:r>
            <a:r>
              <a:rPr lang="en-US" altLang="ko-KR" sz="2400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usiness </a:t>
            </a:r>
            <a:r>
              <a:rPr lang="en-US" altLang="ko-KR" sz="2800" b="1" dirty="0">
                <a:solidFill>
                  <a:srgbClr val="00206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M</a:t>
            </a:r>
            <a:r>
              <a:rPr lang="en-US" altLang="ko-KR" sz="2400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odel </a:t>
            </a:r>
            <a:r>
              <a:rPr lang="en-US" altLang="ko-KR" sz="2800" b="1" dirty="0">
                <a:solidFill>
                  <a:srgbClr val="00206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C</a:t>
            </a:r>
            <a:r>
              <a:rPr lang="en-US" altLang="ko-KR" sz="2400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anvas</a:t>
            </a:r>
            <a:endParaRPr lang="ko-KR" altLang="en-US" sz="2400" b="1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1D6CAC39-2A0E-460B-B498-112458F12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93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5E2AE74-20AB-42D2-A4EB-4E1126E9965C}"/>
              </a:ext>
            </a:extLst>
          </p:cNvPr>
          <p:cNvCxnSpPr>
            <a:cxnSpLocks/>
          </p:cNvCxnSpPr>
          <p:nvPr/>
        </p:nvCxnSpPr>
        <p:spPr>
          <a:xfrm flipV="1">
            <a:off x="455613" y="6505575"/>
            <a:ext cx="10680700" cy="25400"/>
          </a:xfrm>
          <a:prstGeom prst="line">
            <a:avLst/>
          </a:prstGeom>
          <a:ln w="28575">
            <a:solidFill>
              <a:srgbClr val="6087C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7C38378-78DF-4C3A-82AB-6BB72114ACDE}"/>
              </a:ext>
            </a:extLst>
          </p:cNvPr>
          <p:cNvCxnSpPr>
            <a:cxnSpLocks/>
          </p:cNvCxnSpPr>
          <p:nvPr/>
        </p:nvCxnSpPr>
        <p:spPr>
          <a:xfrm>
            <a:off x="4086225" y="4711700"/>
            <a:ext cx="7058025" cy="0"/>
          </a:xfrm>
          <a:prstGeom prst="line">
            <a:avLst/>
          </a:prstGeom>
          <a:ln w="28575">
            <a:solidFill>
              <a:srgbClr val="3C6C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1CFB11-9EE8-4A05-B35F-1DEB085D7739}"/>
              </a:ext>
            </a:extLst>
          </p:cNvPr>
          <p:cNvCxnSpPr>
            <a:cxnSpLocks/>
          </p:cNvCxnSpPr>
          <p:nvPr/>
        </p:nvCxnSpPr>
        <p:spPr>
          <a:xfrm>
            <a:off x="3948113" y="2852738"/>
            <a:ext cx="7199312" cy="0"/>
          </a:xfrm>
          <a:prstGeom prst="line">
            <a:avLst/>
          </a:prstGeom>
          <a:ln w="28575">
            <a:solidFill>
              <a:srgbClr val="2F55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323F249-D47F-4422-90ED-555C621F2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100165-9B65-4B4C-B32B-A1B4D5031A35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A52843-75B0-44B2-870E-A4FCA9C4EC78}"/>
              </a:ext>
            </a:extLst>
          </p:cNvPr>
          <p:cNvSpPr txBox="1"/>
          <p:nvPr/>
        </p:nvSpPr>
        <p:spPr>
          <a:xfrm>
            <a:off x="849313" y="66675"/>
            <a:ext cx="11064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아이템분석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및 마케팅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0D4F879-99C4-4A7F-B361-D1FCAE1F1ED2}"/>
              </a:ext>
            </a:extLst>
          </p:cNvPr>
          <p:cNvSpPr/>
          <p:nvPr/>
        </p:nvSpPr>
        <p:spPr>
          <a:xfrm>
            <a:off x="-323850" y="825500"/>
            <a:ext cx="1749425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15369" name="TextBox 5">
            <a:extLst>
              <a:ext uri="{FF2B5EF4-FFF2-40B4-BE49-F238E27FC236}">
                <a16:creationId xmlns:a16="http://schemas.microsoft.com/office/drawing/2014/main" id="{7476EBCB-0165-465A-B8D8-1C18C7B61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901700"/>
            <a:ext cx="619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00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수익구조</a:t>
            </a:r>
            <a:endParaRPr lang="en-US" altLang="ko-KR" sz="200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B942E-1B80-4D7B-863D-B282AE7E3429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D9C2E24F-69B9-4A9F-9FE3-3BF90ECE1C37}"/>
              </a:ext>
            </a:extLst>
          </p:cNvPr>
          <p:cNvSpPr/>
          <p:nvPr/>
        </p:nvSpPr>
        <p:spPr>
          <a:xfrm>
            <a:off x="2282825" y="1109663"/>
            <a:ext cx="1795463" cy="1779587"/>
          </a:xfrm>
          <a:custGeom>
            <a:avLst/>
            <a:gdLst>
              <a:gd name="connsiteX0" fmla="*/ 897791 w 1795582"/>
              <a:gd name="connsiteY0" fmla="*/ 0 h 1778509"/>
              <a:gd name="connsiteX1" fmla="*/ 1795582 w 1795582"/>
              <a:gd name="connsiteY1" fmla="*/ 1778509 h 1778509"/>
              <a:gd name="connsiteX2" fmla="*/ 0 w 1795582"/>
              <a:gd name="connsiteY2" fmla="*/ 1778509 h 1778509"/>
              <a:gd name="connsiteX3" fmla="*/ 897791 w 1795582"/>
              <a:gd name="connsiteY3" fmla="*/ 0 h 177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582" h="1778509">
                <a:moveTo>
                  <a:pt x="897791" y="0"/>
                </a:moveTo>
                <a:lnTo>
                  <a:pt x="1795582" y="1778509"/>
                </a:lnTo>
                <a:lnTo>
                  <a:pt x="0" y="1778509"/>
                </a:lnTo>
                <a:lnTo>
                  <a:pt x="897791" y="0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6D9792C-2AEE-4474-8927-800F606EB571}"/>
              </a:ext>
            </a:extLst>
          </p:cNvPr>
          <p:cNvSpPr/>
          <p:nvPr/>
        </p:nvSpPr>
        <p:spPr>
          <a:xfrm>
            <a:off x="1355725" y="3141663"/>
            <a:ext cx="3649663" cy="1582737"/>
          </a:xfrm>
          <a:custGeom>
            <a:avLst/>
            <a:gdLst>
              <a:gd name="connsiteX0" fmla="*/ 799691 w 3649413"/>
              <a:gd name="connsiteY0" fmla="*/ 0 h 1584176"/>
              <a:gd name="connsiteX1" fmla="*/ 2849721 w 3649413"/>
              <a:gd name="connsiteY1" fmla="*/ 0 h 1584176"/>
              <a:gd name="connsiteX2" fmla="*/ 3649413 w 3649413"/>
              <a:gd name="connsiteY2" fmla="*/ 1584176 h 1584176"/>
              <a:gd name="connsiteX3" fmla="*/ 0 w 3649413"/>
              <a:gd name="connsiteY3" fmla="*/ 1584176 h 1584176"/>
              <a:gd name="connsiteX4" fmla="*/ 799691 w 3649413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9413" h="1584176">
                <a:moveTo>
                  <a:pt x="799691" y="0"/>
                </a:moveTo>
                <a:lnTo>
                  <a:pt x="2849721" y="0"/>
                </a:lnTo>
                <a:lnTo>
                  <a:pt x="3649413" y="1584176"/>
                </a:lnTo>
                <a:lnTo>
                  <a:pt x="0" y="1584176"/>
                </a:lnTo>
                <a:lnTo>
                  <a:pt x="799691" y="0"/>
                </a:lnTo>
                <a:close/>
              </a:path>
            </a:pathLst>
          </a:custGeom>
          <a:solidFill>
            <a:srgbClr val="3C6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0E883F20-783F-4339-8F9B-82B4FE420B30}"/>
              </a:ext>
            </a:extLst>
          </p:cNvPr>
          <p:cNvSpPr/>
          <p:nvPr/>
        </p:nvSpPr>
        <p:spPr>
          <a:xfrm>
            <a:off x="442913" y="4976813"/>
            <a:ext cx="5473700" cy="1554162"/>
          </a:xfrm>
          <a:custGeom>
            <a:avLst/>
            <a:gdLst>
              <a:gd name="connsiteX0" fmla="*/ 784659 w 5473178"/>
              <a:gd name="connsiteY0" fmla="*/ 0 h 1554396"/>
              <a:gd name="connsiteX1" fmla="*/ 4688519 w 5473178"/>
              <a:gd name="connsiteY1" fmla="*/ 0 h 1554396"/>
              <a:gd name="connsiteX2" fmla="*/ 5473178 w 5473178"/>
              <a:gd name="connsiteY2" fmla="*/ 1554396 h 1554396"/>
              <a:gd name="connsiteX3" fmla="*/ 0 w 5473178"/>
              <a:gd name="connsiteY3" fmla="*/ 1554396 h 1554396"/>
              <a:gd name="connsiteX4" fmla="*/ 784659 w 5473178"/>
              <a:gd name="connsiteY4" fmla="*/ 0 h 155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3178" h="1554396">
                <a:moveTo>
                  <a:pt x="784659" y="0"/>
                </a:moveTo>
                <a:lnTo>
                  <a:pt x="4688519" y="0"/>
                </a:lnTo>
                <a:lnTo>
                  <a:pt x="5473178" y="1554396"/>
                </a:lnTo>
                <a:lnTo>
                  <a:pt x="0" y="1554396"/>
                </a:lnTo>
                <a:lnTo>
                  <a:pt x="784659" y="0"/>
                </a:lnTo>
                <a:close/>
              </a:path>
            </a:pathLst>
          </a:cu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7E37A55A-64C6-42AC-9478-FAB8C2A38635}"/>
              </a:ext>
            </a:extLst>
          </p:cNvPr>
          <p:cNvSpPr/>
          <p:nvPr/>
        </p:nvSpPr>
        <p:spPr>
          <a:xfrm flipH="1">
            <a:off x="2282825" y="2889250"/>
            <a:ext cx="1941513" cy="252413"/>
          </a:xfrm>
          <a:prstGeom prst="parallelogram">
            <a:avLst>
              <a:gd name="adj" fmla="val 109661"/>
            </a:avLst>
          </a:prstGeom>
          <a:solidFill>
            <a:srgbClr val="44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39ABD220-F07D-4D25-B181-4C8753003007}"/>
              </a:ext>
            </a:extLst>
          </p:cNvPr>
          <p:cNvSpPr/>
          <p:nvPr/>
        </p:nvSpPr>
        <p:spPr>
          <a:xfrm flipH="1">
            <a:off x="1343025" y="4724400"/>
            <a:ext cx="3816350" cy="252413"/>
          </a:xfrm>
          <a:prstGeom prst="parallelogram">
            <a:avLst>
              <a:gd name="adj" fmla="val 109661"/>
            </a:avLst>
          </a:prstGeom>
          <a:solidFill>
            <a:srgbClr val="44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377" name="TextBox 46">
            <a:extLst>
              <a:ext uri="{FF2B5EF4-FFF2-40B4-BE49-F238E27FC236}">
                <a16:creationId xmlns:a16="http://schemas.microsoft.com/office/drawing/2014/main" id="{E059F115-002F-468E-BC56-FF836F707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3650" y="1978025"/>
            <a:ext cx="1330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Device</a:t>
            </a:r>
            <a:r>
              <a:rPr lang="ko-KR" altLang="en-US" sz="2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판매</a:t>
            </a:r>
          </a:p>
        </p:txBody>
      </p:sp>
      <p:sp>
        <p:nvSpPr>
          <p:cNvPr id="15378" name="TextBox 50">
            <a:extLst>
              <a:ext uri="{FF2B5EF4-FFF2-40B4-BE49-F238E27FC236}">
                <a16:creationId xmlns:a16="http://schemas.microsoft.com/office/drawing/2014/main" id="{21E06F96-C0C8-41A6-AFCE-2B14F1925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700" y="3332163"/>
            <a:ext cx="25241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Application</a:t>
            </a:r>
            <a:r>
              <a:rPr lang="ko-KR" altLang="en-US" sz="2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Service</a:t>
            </a:r>
            <a:r>
              <a:rPr lang="ko-KR" altLang="en-US" sz="2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를 통한 광고 수익</a:t>
            </a:r>
          </a:p>
        </p:txBody>
      </p:sp>
      <p:sp>
        <p:nvSpPr>
          <p:cNvPr id="15379" name="TextBox 51">
            <a:extLst>
              <a:ext uri="{FF2B5EF4-FFF2-40B4-BE49-F238E27FC236}">
                <a16:creationId xmlns:a16="http://schemas.microsoft.com/office/drawing/2014/main" id="{EE8D0DD2-7407-491B-BC3D-2E2337ADC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5126038"/>
            <a:ext cx="2508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병원 및 기타 단체와의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Service</a:t>
            </a:r>
            <a:r>
              <a:rPr lang="ko-KR" altLang="en-US" sz="24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연동 및 제휴 비용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B2E62D-8D3E-4F41-99C8-0342722A72AE}"/>
              </a:ext>
            </a:extLst>
          </p:cNvPr>
          <p:cNvSpPr txBox="1"/>
          <p:nvPr/>
        </p:nvSpPr>
        <p:spPr>
          <a:xfrm>
            <a:off x="5735638" y="1146771"/>
            <a:ext cx="5761037" cy="1506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차적 </a:t>
            </a:r>
            <a:r>
              <a:rPr lang="ko-KR" altLang="en-US" sz="2000" dirty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주수익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구조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On/Offline</a:t>
            </a:r>
            <a:r>
              <a:rPr lang="ko-KR" altLang="en-US" dirty="0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 매장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통한 자체적인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Device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판매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의료기기 매장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과의 계약을 통한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Device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판매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A/S,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포장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개발비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등을 고려하여 가격은 원가의 </a:t>
            </a:r>
            <a:r>
              <a:rPr lang="en-US" altLang="ko-KR" dirty="0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3~4</a:t>
            </a:r>
            <a:r>
              <a:rPr lang="ko-KR" altLang="en-US" dirty="0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로 책정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E91444-727E-4E82-8416-2FA48F8ED1E5}"/>
              </a:ext>
            </a:extLst>
          </p:cNvPr>
          <p:cNvSpPr txBox="1"/>
          <p:nvPr/>
        </p:nvSpPr>
        <p:spPr>
          <a:xfrm>
            <a:off x="5735638" y="3210880"/>
            <a:ext cx="5761037" cy="1231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Device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와 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Application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연계한 </a:t>
            </a:r>
            <a:r>
              <a:rPr lang="ko-KR" altLang="en-US" sz="2000" dirty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부수입</a:t>
            </a:r>
            <a:endParaRPr lang="en-US" altLang="ko-KR" sz="2000" dirty="0">
              <a:solidFill>
                <a:srgbClr val="0020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Application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내 </a:t>
            </a:r>
            <a:r>
              <a:rPr lang="ko-KR" altLang="en-US" dirty="0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배너광고</a:t>
            </a:r>
            <a:endParaRPr lang="en-US" altLang="ko-KR" dirty="0">
              <a:solidFill>
                <a:srgbClr val="44536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의료상품 및 의료서비스 등의 </a:t>
            </a:r>
            <a:r>
              <a:rPr lang="ko-KR" altLang="en-US" dirty="0" err="1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인앱결제</a:t>
            </a:r>
            <a:endParaRPr lang="en-US" altLang="ko-KR" dirty="0">
              <a:solidFill>
                <a:srgbClr val="44536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후원사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파트너쉽 유치를 위한 전략적 활용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0656BC-2727-4FCF-8B34-067F0ECEDD24}"/>
              </a:ext>
            </a:extLst>
          </p:cNvPr>
          <p:cNvSpPr txBox="1"/>
          <p:nvPr/>
        </p:nvSpPr>
        <p:spPr>
          <a:xfrm>
            <a:off x="5735638" y="5005548"/>
            <a:ext cx="5473700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B2B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혹은 </a:t>
            </a:r>
            <a:r>
              <a:rPr lang="en-US" altLang="ko-KR" sz="2000" dirty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B2G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통한 수익 창출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및 </a:t>
            </a:r>
            <a:r>
              <a:rPr lang="ko-KR" altLang="en-US" dirty="0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기업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service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및 제품을 제공하여 수익창출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44536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노인복지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실시 하려는 정부 및 단체와의 협약을 통한 수익 및 이점 확보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D080F989-8C7A-46EB-8C03-B541B6AC4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0525" y="6527800"/>
            <a:ext cx="4429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10</a:t>
            </a:r>
            <a:endParaRPr lang="ko-KR" altLang="en-US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D1912916-9F1F-4058-A86A-DC5D228BB6A5}"/>
              </a:ext>
            </a:extLst>
          </p:cNvPr>
          <p:cNvSpPr/>
          <p:nvPr/>
        </p:nvSpPr>
        <p:spPr>
          <a:xfrm>
            <a:off x="8655051" y="2474913"/>
            <a:ext cx="3121025" cy="203676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06D4AB7-1D00-4C53-8B5E-7936A3F38F3B}"/>
              </a:ext>
            </a:extLst>
          </p:cNvPr>
          <p:cNvSpPr/>
          <p:nvPr/>
        </p:nvSpPr>
        <p:spPr>
          <a:xfrm>
            <a:off x="1177925" y="1246188"/>
            <a:ext cx="7037388" cy="5035550"/>
          </a:xfrm>
          <a:custGeom>
            <a:avLst/>
            <a:gdLst>
              <a:gd name="connsiteX0" fmla="*/ 0 w 7037914"/>
              <a:gd name="connsiteY0" fmla="*/ 839167 h 5034899"/>
              <a:gd name="connsiteX1" fmla="*/ 839167 w 7037914"/>
              <a:gd name="connsiteY1" fmla="*/ 0 h 5034899"/>
              <a:gd name="connsiteX2" fmla="*/ 1562710 w 7037914"/>
              <a:gd name="connsiteY2" fmla="*/ 0 h 5034899"/>
              <a:gd name="connsiteX3" fmla="*/ 2179062 w 7037914"/>
              <a:gd name="connsiteY3" fmla="*/ 0 h 5034899"/>
              <a:gd name="connsiteX4" fmla="*/ 2795414 w 7037914"/>
              <a:gd name="connsiteY4" fmla="*/ 0 h 5034899"/>
              <a:gd name="connsiteX5" fmla="*/ 3411765 w 7037914"/>
              <a:gd name="connsiteY5" fmla="*/ 0 h 5034899"/>
              <a:gd name="connsiteX6" fmla="*/ 4135309 w 7037914"/>
              <a:gd name="connsiteY6" fmla="*/ 0 h 5034899"/>
              <a:gd name="connsiteX7" fmla="*/ 4751660 w 7037914"/>
              <a:gd name="connsiteY7" fmla="*/ 0 h 5034899"/>
              <a:gd name="connsiteX8" fmla="*/ 5421608 w 7037914"/>
              <a:gd name="connsiteY8" fmla="*/ 0 h 5034899"/>
              <a:gd name="connsiteX9" fmla="*/ 6198747 w 7037914"/>
              <a:gd name="connsiteY9" fmla="*/ 0 h 5034899"/>
              <a:gd name="connsiteX10" fmla="*/ 7037914 w 7037914"/>
              <a:gd name="connsiteY10" fmla="*/ 839167 h 5034899"/>
              <a:gd name="connsiteX11" fmla="*/ 7037914 w 7037914"/>
              <a:gd name="connsiteY11" fmla="*/ 1476914 h 5034899"/>
              <a:gd name="connsiteX12" fmla="*/ 7037914 w 7037914"/>
              <a:gd name="connsiteY12" fmla="*/ 2148227 h 5034899"/>
              <a:gd name="connsiteX13" fmla="*/ 7037914 w 7037914"/>
              <a:gd name="connsiteY13" fmla="*/ 2752409 h 5034899"/>
              <a:gd name="connsiteX14" fmla="*/ 7037914 w 7037914"/>
              <a:gd name="connsiteY14" fmla="*/ 3356591 h 5034899"/>
              <a:gd name="connsiteX15" fmla="*/ 7037914 w 7037914"/>
              <a:gd name="connsiteY15" fmla="*/ 4195732 h 5034899"/>
              <a:gd name="connsiteX16" fmla="*/ 6198747 w 7037914"/>
              <a:gd name="connsiteY16" fmla="*/ 5034899 h 5034899"/>
              <a:gd name="connsiteX17" fmla="*/ 5689587 w 7037914"/>
              <a:gd name="connsiteY17" fmla="*/ 5034899 h 5034899"/>
              <a:gd name="connsiteX18" fmla="*/ 4912448 w 7037914"/>
              <a:gd name="connsiteY18" fmla="*/ 5034899 h 5034899"/>
              <a:gd name="connsiteX19" fmla="*/ 4135309 w 7037914"/>
              <a:gd name="connsiteY19" fmla="*/ 5034899 h 5034899"/>
              <a:gd name="connsiteX20" fmla="*/ 3572553 w 7037914"/>
              <a:gd name="connsiteY20" fmla="*/ 5034899 h 5034899"/>
              <a:gd name="connsiteX21" fmla="*/ 3063393 w 7037914"/>
              <a:gd name="connsiteY21" fmla="*/ 5034899 h 5034899"/>
              <a:gd name="connsiteX22" fmla="*/ 2393445 w 7037914"/>
              <a:gd name="connsiteY22" fmla="*/ 5034899 h 5034899"/>
              <a:gd name="connsiteX23" fmla="*/ 1669902 w 7037914"/>
              <a:gd name="connsiteY23" fmla="*/ 5034899 h 5034899"/>
              <a:gd name="connsiteX24" fmla="*/ 839167 w 7037914"/>
              <a:gd name="connsiteY24" fmla="*/ 5034899 h 5034899"/>
              <a:gd name="connsiteX25" fmla="*/ 0 w 7037914"/>
              <a:gd name="connsiteY25" fmla="*/ 4195732 h 5034899"/>
              <a:gd name="connsiteX26" fmla="*/ 0 w 7037914"/>
              <a:gd name="connsiteY26" fmla="*/ 3457288 h 5034899"/>
              <a:gd name="connsiteX27" fmla="*/ 0 w 7037914"/>
              <a:gd name="connsiteY27" fmla="*/ 2752409 h 5034899"/>
              <a:gd name="connsiteX28" fmla="*/ 0 w 7037914"/>
              <a:gd name="connsiteY28" fmla="*/ 2047530 h 5034899"/>
              <a:gd name="connsiteX29" fmla="*/ 0 w 7037914"/>
              <a:gd name="connsiteY29" fmla="*/ 1443349 h 5034899"/>
              <a:gd name="connsiteX30" fmla="*/ 0 w 7037914"/>
              <a:gd name="connsiteY30" fmla="*/ 839167 h 503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37914" h="5034899" extrusionOk="0">
                <a:moveTo>
                  <a:pt x="0" y="839167"/>
                </a:moveTo>
                <a:cubicBezTo>
                  <a:pt x="3788" y="348791"/>
                  <a:pt x="460969" y="40401"/>
                  <a:pt x="839167" y="0"/>
                </a:cubicBezTo>
                <a:cubicBezTo>
                  <a:pt x="1107504" y="12185"/>
                  <a:pt x="1404944" y="30209"/>
                  <a:pt x="1562710" y="0"/>
                </a:cubicBezTo>
                <a:cubicBezTo>
                  <a:pt x="1720476" y="-30209"/>
                  <a:pt x="2026906" y="11948"/>
                  <a:pt x="2179062" y="0"/>
                </a:cubicBezTo>
                <a:cubicBezTo>
                  <a:pt x="2331218" y="-11948"/>
                  <a:pt x="2644267" y="7555"/>
                  <a:pt x="2795414" y="0"/>
                </a:cubicBezTo>
                <a:cubicBezTo>
                  <a:pt x="2946561" y="-7555"/>
                  <a:pt x="3109829" y="-28119"/>
                  <a:pt x="3411765" y="0"/>
                </a:cubicBezTo>
                <a:cubicBezTo>
                  <a:pt x="3713701" y="28119"/>
                  <a:pt x="3797910" y="-24954"/>
                  <a:pt x="4135309" y="0"/>
                </a:cubicBezTo>
                <a:cubicBezTo>
                  <a:pt x="4472708" y="24954"/>
                  <a:pt x="4568948" y="-23625"/>
                  <a:pt x="4751660" y="0"/>
                </a:cubicBezTo>
                <a:cubicBezTo>
                  <a:pt x="4934372" y="23625"/>
                  <a:pt x="5119804" y="9581"/>
                  <a:pt x="5421608" y="0"/>
                </a:cubicBezTo>
                <a:cubicBezTo>
                  <a:pt x="5723412" y="-9581"/>
                  <a:pt x="6038104" y="20822"/>
                  <a:pt x="6198747" y="0"/>
                </a:cubicBezTo>
                <a:cubicBezTo>
                  <a:pt x="6647507" y="13710"/>
                  <a:pt x="6994883" y="392345"/>
                  <a:pt x="7037914" y="839167"/>
                </a:cubicBezTo>
                <a:cubicBezTo>
                  <a:pt x="7037227" y="1048008"/>
                  <a:pt x="7039948" y="1331352"/>
                  <a:pt x="7037914" y="1476914"/>
                </a:cubicBezTo>
                <a:cubicBezTo>
                  <a:pt x="7035880" y="1622476"/>
                  <a:pt x="7046998" y="1986479"/>
                  <a:pt x="7037914" y="2148227"/>
                </a:cubicBezTo>
                <a:cubicBezTo>
                  <a:pt x="7028830" y="2309975"/>
                  <a:pt x="7051383" y="2501598"/>
                  <a:pt x="7037914" y="2752409"/>
                </a:cubicBezTo>
                <a:cubicBezTo>
                  <a:pt x="7024445" y="3003220"/>
                  <a:pt x="7021597" y="3090297"/>
                  <a:pt x="7037914" y="3356591"/>
                </a:cubicBezTo>
                <a:cubicBezTo>
                  <a:pt x="7054231" y="3622885"/>
                  <a:pt x="7047275" y="3987713"/>
                  <a:pt x="7037914" y="4195732"/>
                </a:cubicBezTo>
                <a:cubicBezTo>
                  <a:pt x="7048917" y="4590779"/>
                  <a:pt x="6555897" y="5070494"/>
                  <a:pt x="6198747" y="5034899"/>
                </a:cubicBezTo>
                <a:cubicBezTo>
                  <a:pt x="6082138" y="5032873"/>
                  <a:pt x="5839590" y="5022862"/>
                  <a:pt x="5689587" y="5034899"/>
                </a:cubicBezTo>
                <a:cubicBezTo>
                  <a:pt x="5539584" y="5046936"/>
                  <a:pt x="5140467" y="5058854"/>
                  <a:pt x="4912448" y="5034899"/>
                </a:cubicBezTo>
                <a:cubicBezTo>
                  <a:pt x="4684429" y="5010944"/>
                  <a:pt x="4380966" y="5060122"/>
                  <a:pt x="4135309" y="5034899"/>
                </a:cubicBezTo>
                <a:cubicBezTo>
                  <a:pt x="3889652" y="5009676"/>
                  <a:pt x="3719242" y="5007164"/>
                  <a:pt x="3572553" y="5034899"/>
                </a:cubicBezTo>
                <a:cubicBezTo>
                  <a:pt x="3425864" y="5062634"/>
                  <a:pt x="3229903" y="5038417"/>
                  <a:pt x="3063393" y="5034899"/>
                </a:cubicBezTo>
                <a:cubicBezTo>
                  <a:pt x="2896883" y="5031381"/>
                  <a:pt x="2718053" y="5057267"/>
                  <a:pt x="2393445" y="5034899"/>
                </a:cubicBezTo>
                <a:cubicBezTo>
                  <a:pt x="2068837" y="5012531"/>
                  <a:pt x="1936525" y="5039387"/>
                  <a:pt x="1669902" y="5034899"/>
                </a:cubicBezTo>
                <a:cubicBezTo>
                  <a:pt x="1403279" y="5030411"/>
                  <a:pt x="1249260" y="5060065"/>
                  <a:pt x="839167" y="5034899"/>
                </a:cubicBezTo>
                <a:cubicBezTo>
                  <a:pt x="331498" y="5126067"/>
                  <a:pt x="-19991" y="4605315"/>
                  <a:pt x="0" y="4195732"/>
                </a:cubicBezTo>
                <a:cubicBezTo>
                  <a:pt x="-8678" y="4021943"/>
                  <a:pt x="27670" y="3656188"/>
                  <a:pt x="0" y="3457288"/>
                </a:cubicBezTo>
                <a:cubicBezTo>
                  <a:pt x="-27670" y="3258388"/>
                  <a:pt x="17150" y="2995622"/>
                  <a:pt x="0" y="2752409"/>
                </a:cubicBezTo>
                <a:cubicBezTo>
                  <a:pt x="-17150" y="2509196"/>
                  <a:pt x="-7533" y="2333956"/>
                  <a:pt x="0" y="2047530"/>
                </a:cubicBezTo>
                <a:cubicBezTo>
                  <a:pt x="7533" y="1761104"/>
                  <a:pt x="9882" y="1651947"/>
                  <a:pt x="0" y="1443349"/>
                </a:cubicBezTo>
                <a:cubicBezTo>
                  <a:pt x="-9882" y="1234751"/>
                  <a:pt x="9146" y="1054805"/>
                  <a:pt x="0" y="839167"/>
                </a:cubicBezTo>
                <a:close/>
              </a:path>
            </a:pathLst>
          </a:cu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6872F40-AD8C-4293-9C04-A99EE43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E8627F-47E1-46F1-84A9-A3B17F26EE68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9" name="그림 5">
            <a:extLst>
              <a:ext uri="{FF2B5EF4-FFF2-40B4-BE49-F238E27FC236}">
                <a16:creationId xmlns:a16="http://schemas.microsoft.com/office/drawing/2014/main" id="{F2402152-E710-4792-B282-96F7B7DC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0" y="1138238"/>
            <a:ext cx="180022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TextBox 6">
            <a:extLst>
              <a:ext uri="{FF2B5EF4-FFF2-40B4-BE49-F238E27FC236}">
                <a16:creationId xmlns:a16="http://schemas.microsoft.com/office/drawing/2014/main" id="{247AE82C-F45A-4A3D-89CE-66064704D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2616200"/>
            <a:ext cx="2243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ADUINO(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개발자용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5000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</a:t>
            </a:r>
          </a:p>
        </p:txBody>
      </p:sp>
      <p:pic>
        <p:nvPicPr>
          <p:cNvPr id="13324" name="그림 10">
            <a:extLst>
              <a:ext uri="{FF2B5EF4-FFF2-40B4-BE49-F238E27FC236}">
                <a16:creationId xmlns:a16="http://schemas.microsoft.com/office/drawing/2014/main" id="{5B0C2062-5E4F-493F-B981-03EDE188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13783" r="19621" b="11694"/>
          <a:stretch>
            <a:fillRect/>
          </a:stretch>
        </p:blipFill>
        <p:spPr bwMode="auto">
          <a:xfrm>
            <a:off x="1617663" y="3810000"/>
            <a:ext cx="118110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5" name="TextBox 11">
            <a:extLst>
              <a:ext uri="{FF2B5EF4-FFF2-40B4-BE49-F238E27FC236}">
                <a16:creationId xmlns:a16="http://schemas.microsoft.com/office/drawing/2014/main" id="{BBCFD9BD-A8FA-4DC6-A0A6-33A7BA761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675" y="5183188"/>
            <a:ext cx="23574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LED(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대량구매</a:t>
            </a:r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  <a:p>
            <a:pPr algn="ctr"/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개당 </a:t>
            </a:r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50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</a:t>
            </a:r>
          </a:p>
        </p:txBody>
      </p:sp>
      <p:pic>
        <p:nvPicPr>
          <p:cNvPr id="13326" name="그림 12">
            <a:extLst>
              <a:ext uri="{FF2B5EF4-FFF2-40B4-BE49-F238E27FC236}">
                <a16:creationId xmlns:a16="http://schemas.microsoft.com/office/drawing/2014/main" id="{C56DF0BA-42C3-4174-8676-00CBE363C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20847" r="20703" b="20775"/>
          <a:stretch>
            <a:fillRect/>
          </a:stretch>
        </p:blipFill>
        <p:spPr bwMode="auto">
          <a:xfrm>
            <a:off x="3806825" y="3644900"/>
            <a:ext cx="1684338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7" name="TextBox 13">
            <a:extLst>
              <a:ext uri="{FF2B5EF4-FFF2-40B4-BE49-F238E27FC236}">
                <a16:creationId xmlns:a16="http://schemas.microsoft.com/office/drawing/2014/main" id="{BED74E24-6C8C-424C-8FDF-13C0575FE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5" y="5110163"/>
            <a:ext cx="1684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ADUINO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전용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Wi-Fi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모듈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5000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</a:t>
            </a:r>
          </a:p>
        </p:txBody>
      </p:sp>
      <p:pic>
        <p:nvPicPr>
          <p:cNvPr id="13328" name="그림 14">
            <a:extLst>
              <a:ext uri="{FF2B5EF4-FFF2-40B4-BE49-F238E27FC236}">
                <a16:creationId xmlns:a16="http://schemas.microsoft.com/office/drawing/2014/main" id="{F77C3499-BB31-4DAA-871E-B028D5A3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57649" r="39650"/>
          <a:stretch>
            <a:fillRect/>
          </a:stretch>
        </p:blipFill>
        <p:spPr bwMode="auto">
          <a:xfrm rot="-1441589">
            <a:off x="5881688" y="3790950"/>
            <a:ext cx="12366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9" name="그림 15">
            <a:extLst>
              <a:ext uri="{FF2B5EF4-FFF2-40B4-BE49-F238E27FC236}">
                <a16:creationId xmlns:a16="http://schemas.microsoft.com/office/drawing/2014/main" id="{79850052-FCEA-40C1-B086-A170E73FB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t="18829" r="14648" b="11983"/>
          <a:stretch>
            <a:fillRect/>
          </a:stretch>
        </p:blipFill>
        <p:spPr bwMode="auto">
          <a:xfrm>
            <a:off x="6424613" y="4092575"/>
            <a:ext cx="1490662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0" name="TextBox 16">
            <a:extLst>
              <a:ext uri="{FF2B5EF4-FFF2-40B4-BE49-F238E27FC236}">
                <a16:creationId xmlns:a16="http://schemas.microsoft.com/office/drawing/2014/main" id="{9560D8F5-D6CB-4F13-8F7D-A58569D9E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650" y="5297488"/>
            <a:ext cx="1684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RFID 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혹은 </a:t>
            </a:r>
            <a:endParaRPr lang="en-US" altLang="ko-KR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적외선 센서</a:t>
            </a:r>
            <a:endParaRPr lang="en-US" altLang="ko-KR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 </a:t>
            </a:r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3000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</a:t>
            </a:r>
          </a:p>
        </p:txBody>
      </p:sp>
      <p:sp>
        <p:nvSpPr>
          <p:cNvPr id="19" name="오른쪽 화살표 18">
            <a:extLst>
              <a:ext uri="{FF2B5EF4-FFF2-40B4-BE49-F238E27FC236}">
                <a16:creationId xmlns:a16="http://schemas.microsoft.com/office/drawing/2014/main" id="{07B6C98C-F091-461E-B7FE-A274EA2C1D29}"/>
              </a:ext>
            </a:extLst>
          </p:cNvPr>
          <p:cNvSpPr/>
          <p:nvPr/>
        </p:nvSpPr>
        <p:spPr>
          <a:xfrm>
            <a:off x="8501063" y="1408113"/>
            <a:ext cx="684212" cy="495300"/>
          </a:xfrm>
          <a:prstGeom prst="rightArrow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466CE-2D05-411E-88F9-8C95002C8418}"/>
              </a:ext>
            </a:extLst>
          </p:cNvPr>
          <p:cNvSpPr txBox="1"/>
          <p:nvPr/>
        </p:nvSpPr>
        <p:spPr>
          <a:xfrm>
            <a:off x="9317038" y="1293813"/>
            <a:ext cx="1987550" cy="677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부품 낱개 구입시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최대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60,000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EFEB1A-F1F7-4285-94A9-A900DFFEBA7B}"/>
              </a:ext>
            </a:extLst>
          </p:cNvPr>
          <p:cNvSpPr txBox="1"/>
          <p:nvPr/>
        </p:nvSpPr>
        <p:spPr>
          <a:xfrm>
            <a:off x="849313" y="66675"/>
            <a:ext cx="11064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아이템분석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및 마케팅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7435BC2-CECB-4BAE-A6E4-398F2C141662}"/>
              </a:ext>
            </a:extLst>
          </p:cNvPr>
          <p:cNvSpPr/>
          <p:nvPr/>
        </p:nvSpPr>
        <p:spPr>
          <a:xfrm>
            <a:off x="-323850" y="825500"/>
            <a:ext cx="1749425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13335" name="TextBox 5">
            <a:extLst>
              <a:ext uri="{FF2B5EF4-FFF2-40B4-BE49-F238E27FC236}">
                <a16:creationId xmlns:a16="http://schemas.microsoft.com/office/drawing/2014/main" id="{466F9A84-98B6-49BC-9168-9C7528C6F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901700"/>
            <a:ext cx="619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0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원가조사</a:t>
            </a:r>
            <a:endParaRPr lang="en-US" altLang="ko-KR" sz="20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B0FC8F-273D-490E-BEA1-DDD22CD19A96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B7B3A-D2B2-49B9-A33A-C0AF1D2133D7}"/>
              </a:ext>
            </a:extLst>
          </p:cNvPr>
          <p:cNvSpPr txBox="1"/>
          <p:nvPr/>
        </p:nvSpPr>
        <p:spPr>
          <a:xfrm>
            <a:off x="8712201" y="3079751"/>
            <a:ext cx="3006725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60,000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원은 최대 가격 대량주문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업체협약 등으로 </a:t>
            </a:r>
            <a:r>
              <a:rPr lang="ko-KR" altLang="en-US" sz="2000" dirty="0">
                <a:solidFill>
                  <a:schemeClr val="accent2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단가 절감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가능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FF2E2-48D6-415E-8881-F643B5EA9F80}"/>
              </a:ext>
            </a:extLst>
          </p:cNvPr>
          <p:cNvSpPr txBox="1"/>
          <p:nvPr/>
        </p:nvSpPr>
        <p:spPr>
          <a:xfrm>
            <a:off x="11121432" y="1544965"/>
            <a:ext cx="71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+</a:t>
            </a:r>
            <a:r>
              <a:rPr lang="el-GR" altLang="ko-KR" sz="28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α</a:t>
            </a:r>
            <a:endParaRPr lang="ko-KR" altLang="en-US" sz="28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EB80CEB1-965A-4476-B572-3A15610C5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0525" y="6527800"/>
            <a:ext cx="4429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11</a:t>
            </a:r>
            <a:endParaRPr lang="ko-KR" altLang="en-US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6EF86-F8E6-4703-9B04-6FF839C96D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327" b="11737"/>
          <a:stretch/>
        </p:blipFill>
        <p:spPr>
          <a:xfrm>
            <a:off x="2709763" y="1405297"/>
            <a:ext cx="1536899" cy="1167060"/>
          </a:xfrm>
          <a:prstGeom prst="rect">
            <a:avLst/>
          </a:prstGeom>
        </p:spPr>
      </p:pic>
      <p:sp>
        <p:nvSpPr>
          <p:cNvPr id="31" name="TextBox 6">
            <a:extLst>
              <a:ext uri="{FF2B5EF4-FFF2-40B4-BE49-F238E27FC236}">
                <a16:creationId xmlns:a16="http://schemas.microsoft.com/office/drawing/2014/main" id="{A2A83671-39CB-41A5-851B-0203370DC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286" y="2613743"/>
            <a:ext cx="2243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12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인치 터치패널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45000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182843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6872F40-AD8C-4293-9C04-A99EE43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E8627F-47E1-46F1-84A9-A3B17F26EE68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EFEB1A-F1F7-4285-94A9-A900DFFEBA7B}"/>
              </a:ext>
            </a:extLst>
          </p:cNvPr>
          <p:cNvSpPr txBox="1"/>
          <p:nvPr/>
        </p:nvSpPr>
        <p:spPr>
          <a:xfrm>
            <a:off x="849313" y="66675"/>
            <a:ext cx="11064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아이템분석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및 마케팅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7435BC2-CECB-4BAE-A6E4-398F2C141662}"/>
              </a:ext>
            </a:extLst>
          </p:cNvPr>
          <p:cNvSpPr/>
          <p:nvPr/>
        </p:nvSpPr>
        <p:spPr>
          <a:xfrm>
            <a:off x="-323850" y="825500"/>
            <a:ext cx="2099370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COMPETITOR</a:t>
            </a:r>
            <a:endParaRPr lang="ko-KR" altLang="en-US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B0FC8F-273D-490E-BEA1-DDD22CD19A96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4C81E7F-8C89-4C9F-B245-A93B7EBD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84" y="5058950"/>
            <a:ext cx="1645935" cy="1645935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D260763-3FA7-461F-8340-B43E990C3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416352"/>
              </p:ext>
            </p:extLst>
          </p:nvPr>
        </p:nvGraphicFramePr>
        <p:xfrm>
          <a:off x="1114572" y="1001345"/>
          <a:ext cx="10179159" cy="56663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01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9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5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397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i="0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Magic calendar</a:t>
                      </a:r>
                      <a:endParaRPr lang="en-US" altLang="ko-KR" sz="1800" b="1" i="0" kern="120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i="0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약 먹는 달력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i="0" kern="1200" spc="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메디알람</a:t>
                      </a:r>
                      <a:r>
                        <a:rPr lang="en-US" sz="1800" b="1" i="0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</a:t>
                      </a:r>
                      <a:endParaRPr lang="en-US" altLang="ko-KR" sz="1800" b="1" i="0" kern="120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677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i="0" kern="1200" spc="0" dirty="0">
                          <a:solidFill>
                            <a:schemeClr val="bg1"/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장점</a:t>
                      </a:r>
                    </a:p>
                  </a:txBody>
                  <a:tcPr marL="90170" marR="90170" marT="46990" marB="46990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달력에 </a:t>
                      </a: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실시간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으로 반영되는 일정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모든 각도에서 볼 수 있는 </a:t>
                      </a: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반사방지처리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개월간 지속가능한 </a:t>
                      </a: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저전력 설계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일일 단위로 약을 보관하여 </a:t>
                      </a: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복약 여부 확인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가능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복용하는 약의 관리가 수월함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스마트폰용 어플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을 통한 복약 요일 및 시간지정 가능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복약에 대한 내용을 </a:t>
                      </a: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날짜별로 기록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가능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약 처방전 및 약품 검색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가능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0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i="0" kern="1200" spc="0" dirty="0">
                          <a:solidFill>
                            <a:schemeClr val="bg1"/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단점</a:t>
                      </a:r>
                    </a:p>
                  </a:txBody>
                  <a:tcPr marL="90170" marR="90170" marT="46990" marB="46990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시제품 단계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알림기능의</a:t>
                      </a:r>
                      <a:r>
                        <a:rPr lang="ko-KR" altLang="en-US" sz="1300" b="0" i="0" kern="1200" spc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부재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로 인한 일정확인의 어려움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알림기능의</a:t>
                      </a:r>
                      <a:r>
                        <a:rPr lang="ko-KR" altLang="en-US" sz="1300" b="0" i="0" kern="1200" spc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부재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로 인한 복약의 어려움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크기가 작아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많은 용량을 담을 수 없음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40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i="0" kern="1200" spc="0" dirty="0">
                          <a:solidFill>
                            <a:schemeClr val="bg1"/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시사점</a:t>
                      </a:r>
                    </a:p>
                  </a:txBody>
                  <a:tcPr marL="90170" marR="90170" marT="46990" marB="46990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일정관리에서의 </a:t>
                      </a: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아날로그</a:t>
                      </a:r>
                      <a:r>
                        <a:rPr lang="en-US" altLang="ko-KR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 </a:t>
                      </a: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디지털의 경계를 없앰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약의 올바른 보관과 복약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을 유도함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3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약의 올바른 보관과 복약</a:t>
                      </a:r>
                      <a:r>
                        <a:rPr lang="ko-KR" altLang="en-US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을 유도함</a:t>
                      </a:r>
                      <a:r>
                        <a:rPr lang="en-US" altLang="ko-KR" sz="13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3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41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i="0" kern="1200" spc="0" dirty="0">
                          <a:solidFill>
                            <a:schemeClr val="bg1"/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벤치마킹</a:t>
                      </a:r>
                    </a:p>
                  </a:txBody>
                  <a:tcPr marL="90170" marR="90170" marT="46990" marB="46990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4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디지털로 입력된 일정을 </a:t>
                      </a:r>
                      <a:r>
                        <a:rPr lang="ko-KR" altLang="en-US" sz="14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캘린더에서 확인</a:t>
                      </a:r>
                      <a:r>
                        <a:rPr lang="ko-KR" altLang="en-US" sz="14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할 수 있도록 함</a:t>
                      </a:r>
                      <a:r>
                        <a:rPr lang="en-US" altLang="ko-KR" sz="14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4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4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일일 단위의 </a:t>
                      </a:r>
                      <a:r>
                        <a:rPr lang="ko-KR" altLang="en-US" sz="14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약 복용과 관리</a:t>
                      </a:r>
                      <a:r>
                        <a:rPr lang="ko-KR" altLang="en-US" sz="14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를 약통에서 수월하게 할 수 있도록 함</a:t>
                      </a:r>
                      <a:r>
                        <a:rPr lang="en-US" altLang="ko-KR" sz="14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4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54000" indent="-254000" algn="l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Wingdings"/>
                        <a:buChar char=""/>
                      </a:pPr>
                      <a:r>
                        <a:rPr lang="ko-KR" altLang="en-US" sz="14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복약이 필요한 요일과 시간에 </a:t>
                      </a:r>
                      <a:r>
                        <a:rPr lang="ko-KR" altLang="en-US" sz="1400" b="0" i="0" kern="1200" spc="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알림</a:t>
                      </a:r>
                      <a:r>
                        <a:rPr lang="ko-KR" altLang="en-US" sz="14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을 받을 수 있도록 함</a:t>
                      </a:r>
                      <a:r>
                        <a:rPr lang="en-US" altLang="ko-KR" sz="1400" b="0" i="0" kern="1200" spc="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.</a:t>
                      </a:r>
                      <a:endParaRPr lang="ko-KR" altLang="en-US" sz="14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2101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0" indent="-25400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endParaRPr lang="ko-KR" altLang="en-US" sz="14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54000" indent="-25400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endParaRPr lang="ko-KR" altLang="en-US" sz="14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54000" indent="-254000" algn="ctr" defTabSz="91440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endParaRPr lang="ko-KR" altLang="en-US" sz="1400" b="0" i="0" kern="1200" spc="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9E29CBFB-1269-425C-815F-365FA9460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633" y="5072262"/>
            <a:ext cx="2280679" cy="15260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4ECC93F-93F8-44BB-8AF0-C4DAD1BDD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85" t="17450" r="15333" b="20475"/>
          <a:stretch/>
        </p:blipFill>
        <p:spPr>
          <a:xfrm>
            <a:off x="8479835" y="5108292"/>
            <a:ext cx="2499374" cy="1547249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D41A7244-D857-4F22-9436-D81D80F18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7825" y="6551613"/>
            <a:ext cx="44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12</a:t>
            </a:r>
            <a:endParaRPr lang="ko-KR" altLang="en-US" b="1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96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1A696645-08EF-4F04-B356-515DD85F2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12롯데마트드림Bold" panose="0202060302010102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12롯데마트드림Bold" panose="0202060302010102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12롯데마트드림Bold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461869F-2BD7-48B4-A435-5F0ABCC5D2AC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3E9C3B-5439-4FCB-AF9A-D7A617BC36AF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45062" name="TextBox 14">
            <a:extLst>
              <a:ext uri="{FF2B5EF4-FFF2-40B4-BE49-F238E27FC236}">
                <a16:creationId xmlns:a16="http://schemas.microsoft.com/office/drawing/2014/main" id="{52E781BF-7208-4A78-A5CF-E3010562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7825" y="6551613"/>
            <a:ext cx="444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</a:rPr>
              <a:t>13</a:t>
            </a:r>
          </a:p>
        </p:txBody>
      </p:sp>
      <p:pic>
        <p:nvPicPr>
          <p:cNvPr id="45063" name="그림 2">
            <a:extLst>
              <a:ext uri="{FF2B5EF4-FFF2-40B4-BE49-F238E27FC236}">
                <a16:creationId xmlns:a16="http://schemas.microsoft.com/office/drawing/2014/main" id="{FCEB477E-3172-4914-9D11-0F2F7A99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896938"/>
            <a:ext cx="10117137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4EAC8C-C18F-4CD9-9CFD-FE08003CFCEC}"/>
              </a:ext>
            </a:extLst>
          </p:cNvPr>
          <p:cNvSpPr txBox="1"/>
          <p:nvPr/>
        </p:nvSpPr>
        <p:spPr>
          <a:xfrm>
            <a:off x="792407" y="59116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제품 동작 설명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구상도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0787300-1C3E-4CF8-A2BF-AA42C57ED08D}"/>
              </a:ext>
            </a:extLst>
          </p:cNvPr>
          <p:cNvSpPr/>
          <p:nvPr/>
        </p:nvSpPr>
        <p:spPr>
          <a:xfrm>
            <a:off x="-171450" y="977900"/>
            <a:ext cx="2198998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ko-KR" altLang="en-US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시스템 구상도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95914C-E898-44DB-AFEB-001E2B3A6532}"/>
              </a:ext>
            </a:extLst>
          </p:cNvPr>
          <p:cNvSpPr/>
          <p:nvPr/>
        </p:nvSpPr>
        <p:spPr>
          <a:xfrm>
            <a:off x="423863" y="10874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1055C500-9876-484D-914D-B4C8B6F89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12롯데마트드림Bold" panose="0202060302010102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12롯데마트드림Bold" panose="0202060302010102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12롯데마트드림Bold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25A0A0-AEE5-4E70-91E0-FFDDD89141D1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8F31F7-B0B7-49EF-90E3-3424B38803DD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47110" name="TextBox 14">
            <a:extLst>
              <a:ext uri="{FF2B5EF4-FFF2-40B4-BE49-F238E27FC236}">
                <a16:creationId xmlns:a16="http://schemas.microsoft.com/office/drawing/2014/main" id="{352ABF0B-7FD4-4C37-AB2A-8F3B4F5E3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7825" y="6551613"/>
            <a:ext cx="44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</a:rPr>
              <a:t>14</a:t>
            </a:r>
            <a:endParaRPr lang="ko-KR" altLang="en-US" b="1" dirty="0">
              <a:solidFill>
                <a:schemeClr val="bg1"/>
              </a:solidFill>
              <a:latin typeface="12롯데마트드림Bold" panose="02020603020101020101" pitchFamily="18" charset="-127"/>
            </a:endParaRPr>
          </a:p>
        </p:txBody>
      </p:sp>
      <p:pic>
        <p:nvPicPr>
          <p:cNvPr id="471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B0F14E2-8569-4624-8D33-AC9461A5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"/>
          <a:stretch>
            <a:fillRect/>
          </a:stretch>
        </p:blipFill>
        <p:spPr bwMode="auto">
          <a:xfrm>
            <a:off x="1249363" y="836613"/>
            <a:ext cx="9886950" cy="556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98291-82F8-4864-8313-E736777364DA}"/>
              </a:ext>
            </a:extLst>
          </p:cNvPr>
          <p:cNvSpPr txBox="1"/>
          <p:nvPr/>
        </p:nvSpPr>
        <p:spPr>
          <a:xfrm>
            <a:off x="792407" y="59116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제품 동작 설명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구상도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4F1225-C708-43FA-87F1-92D04E1ED10C}"/>
              </a:ext>
            </a:extLst>
          </p:cNvPr>
          <p:cNvSpPr/>
          <p:nvPr/>
        </p:nvSpPr>
        <p:spPr>
          <a:xfrm>
            <a:off x="-171450" y="977900"/>
            <a:ext cx="1946970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DB Schema</a:t>
            </a:r>
            <a:endParaRPr lang="ko-KR" altLang="en-US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C0F095-8EA7-476C-9E03-C3582350FD62}"/>
              </a:ext>
            </a:extLst>
          </p:cNvPr>
          <p:cNvSpPr/>
          <p:nvPr/>
        </p:nvSpPr>
        <p:spPr>
          <a:xfrm>
            <a:off x="423863" y="10874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F2C3D88E-5D58-4A80-8011-0F455DB4B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BDCF24F-CD2B-43E6-83C9-89F02B02EA4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93" name="그룹 28">
            <a:extLst>
              <a:ext uri="{FF2B5EF4-FFF2-40B4-BE49-F238E27FC236}">
                <a16:creationId xmlns:a16="http://schemas.microsoft.com/office/drawing/2014/main" id="{3A01F96A-1ED0-498E-B796-21C138467EE2}"/>
              </a:ext>
            </a:extLst>
          </p:cNvPr>
          <p:cNvGrpSpPr>
            <a:grpSpLocks/>
          </p:cNvGrpSpPr>
          <p:nvPr/>
        </p:nvGrpSpPr>
        <p:grpSpPr bwMode="auto">
          <a:xfrm>
            <a:off x="5584825" y="1611313"/>
            <a:ext cx="3632200" cy="2217737"/>
            <a:chOff x="5957012" y="1523541"/>
            <a:chExt cx="3614983" cy="221807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7865805-2765-4802-ACC9-69DC222E28E5}"/>
                </a:ext>
              </a:extLst>
            </p:cNvPr>
            <p:cNvSpPr/>
            <p:nvPr/>
          </p:nvSpPr>
          <p:spPr bwMode="auto">
            <a:xfrm>
              <a:off x="5957012" y="1523541"/>
              <a:ext cx="3614983" cy="2218072"/>
            </a:xfrm>
            <a:prstGeom prst="roundRect">
              <a:avLst>
                <a:gd name="adj" fmla="val 35"/>
              </a:avLst>
            </a:prstGeom>
            <a:scene3d>
              <a:camera prst="orthographicFront"/>
              <a:lightRig rig="threePt" dir="t"/>
            </a:scene3d>
            <a:sp3d>
              <a:bevelT w="254000" h="635000" prst="angle"/>
              <a:bevelB prst="angle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34490F8-78ED-4C3D-AF16-AD3DB1CB9DD3}"/>
                </a:ext>
              </a:extLst>
            </p:cNvPr>
            <p:cNvSpPr/>
            <p:nvPr/>
          </p:nvSpPr>
          <p:spPr bwMode="auto">
            <a:xfrm>
              <a:off x="6404145" y="3646349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220487D-A085-48D6-8435-990E8514868C}"/>
                </a:ext>
              </a:extLst>
            </p:cNvPr>
            <p:cNvSpPr/>
            <p:nvPr/>
          </p:nvSpPr>
          <p:spPr bwMode="auto">
            <a:xfrm>
              <a:off x="8780428" y="3646349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AFD051E-45E6-405D-B908-454FA8876CF4}"/>
                </a:ext>
              </a:extLst>
            </p:cNvPr>
            <p:cNvSpPr/>
            <p:nvPr/>
          </p:nvSpPr>
          <p:spPr bwMode="auto">
            <a:xfrm>
              <a:off x="7999920" y="3646349"/>
              <a:ext cx="363394" cy="5874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920DC04-523A-4980-BC7D-0EF69760EBAB}"/>
                </a:ext>
              </a:extLst>
            </p:cNvPr>
            <p:cNvSpPr/>
            <p:nvPr/>
          </p:nvSpPr>
          <p:spPr bwMode="auto">
            <a:xfrm>
              <a:off x="7222573" y="3646349"/>
              <a:ext cx="363394" cy="5874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B326C5-A5C1-4E84-9D6A-1587F0BDB247}"/>
                </a:ext>
              </a:extLst>
            </p:cNvPr>
            <p:cNvSpPr/>
            <p:nvPr/>
          </p:nvSpPr>
          <p:spPr bwMode="auto">
            <a:xfrm>
              <a:off x="6295127" y="1806159"/>
              <a:ext cx="2960873" cy="56523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12314" name="그룹 112">
              <a:extLst>
                <a:ext uri="{FF2B5EF4-FFF2-40B4-BE49-F238E27FC236}">
                  <a16:creationId xmlns:a16="http://schemas.microsoft.com/office/drawing/2014/main" id="{5DEB032E-F911-4F83-9E06-C06382CD47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385" y="1810329"/>
              <a:ext cx="388674" cy="527722"/>
              <a:chOff x="11182694" y="-42773"/>
              <a:chExt cx="1691670" cy="2047513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105EACE-097A-4BBF-BCFE-2A7C54DBC652}"/>
                  </a:ext>
                </a:extLst>
              </p:cNvPr>
              <p:cNvSpPr/>
              <p:nvPr/>
            </p:nvSpPr>
            <p:spPr>
              <a:xfrm>
                <a:off x="11182694" y="205936"/>
                <a:ext cx="1691670" cy="179880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C3AE67D6-0A18-4835-B3C4-2B05F127DF81}"/>
                  </a:ext>
                </a:extLst>
              </p:cNvPr>
              <p:cNvSpPr/>
              <p:nvPr/>
            </p:nvSpPr>
            <p:spPr>
              <a:xfrm rot="583031">
                <a:off x="11574664" y="1210065"/>
                <a:ext cx="288822" cy="56674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64C0D3F-685D-462E-B092-22B7C219F269}"/>
                  </a:ext>
                </a:extLst>
              </p:cNvPr>
              <p:cNvSpPr/>
              <p:nvPr/>
            </p:nvSpPr>
            <p:spPr>
              <a:xfrm>
                <a:off x="12111047" y="1481117"/>
                <a:ext cx="275068" cy="28337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E1F651FC-B293-4A70-973A-4767E7D655C8}"/>
                  </a:ext>
                </a:extLst>
              </p:cNvPr>
              <p:cNvCxnSpPr/>
              <p:nvPr/>
            </p:nvCxnSpPr>
            <p:spPr>
              <a:xfrm>
                <a:off x="11182694" y="680280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02" name="TextBox 117">
                <a:extLst>
                  <a:ext uri="{FF2B5EF4-FFF2-40B4-BE49-F238E27FC236}">
                    <a16:creationId xmlns:a16="http://schemas.microsoft.com/office/drawing/2014/main" id="{CD5F4879-BF11-484D-A435-76E178868D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60394" y="-42773"/>
                <a:ext cx="481374" cy="1313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</a:t>
                </a: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138CB1FF-B0FD-47C6-A583-963D2E76BF5B}"/>
                  </a:ext>
                </a:extLst>
              </p:cNvPr>
              <p:cNvSpPr/>
              <p:nvPr/>
            </p:nvSpPr>
            <p:spPr>
              <a:xfrm>
                <a:off x="12372362" y="1191582"/>
                <a:ext cx="288822" cy="25873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54C26278-B006-44E8-8D3E-2CED07959DC7}"/>
                  </a:ext>
                </a:extLst>
              </p:cNvPr>
              <p:cNvSpPr/>
              <p:nvPr/>
            </p:nvSpPr>
            <p:spPr>
              <a:xfrm>
                <a:off x="11285842" y="1111500"/>
                <a:ext cx="302575" cy="2710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15" name="그룹 112">
              <a:extLst>
                <a:ext uri="{FF2B5EF4-FFF2-40B4-BE49-F238E27FC236}">
                  <a16:creationId xmlns:a16="http://schemas.microsoft.com/office/drawing/2014/main" id="{0D058BDB-FAA3-49E1-BC6C-A95D32B6AB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5663" y="1820037"/>
              <a:ext cx="388674" cy="514839"/>
              <a:chOff x="11186350" y="2375"/>
              <a:chExt cx="1691670" cy="1997522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320BEEFB-CC34-4C42-A6AA-0645D06F1F36}"/>
                  </a:ext>
                </a:extLst>
              </p:cNvPr>
              <p:cNvSpPr/>
              <p:nvPr/>
            </p:nvSpPr>
            <p:spPr>
              <a:xfrm>
                <a:off x="11186350" y="201098"/>
                <a:ext cx="1691670" cy="179879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75A31E33-C628-4C47-B8B7-CECD109C7B12}"/>
                  </a:ext>
                </a:extLst>
              </p:cNvPr>
              <p:cNvSpPr/>
              <p:nvPr/>
            </p:nvSpPr>
            <p:spPr>
              <a:xfrm rot="583031">
                <a:off x="11578325" y="1205224"/>
                <a:ext cx="288822" cy="56674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F3E2556A-79CD-42F4-A142-F7758F226528}"/>
                  </a:ext>
                </a:extLst>
              </p:cNvPr>
              <p:cNvSpPr/>
              <p:nvPr/>
            </p:nvSpPr>
            <p:spPr>
              <a:xfrm>
                <a:off x="12114708" y="1476276"/>
                <a:ext cx="275068" cy="28337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lang="ko-KR" altLang="en-US" sz="1100">
                  <a:solidFill>
                    <a:srgbClr val="BF9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AB89BEB4-D7E0-4C4E-9DB9-15309F81B83E}"/>
                  </a:ext>
                </a:extLst>
              </p:cNvPr>
              <p:cNvCxnSpPr/>
              <p:nvPr/>
            </p:nvCxnSpPr>
            <p:spPr>
              <a:xfrm>
                <a:off x="11186350" y="681600"/>
                <a:ext cx="1657289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95" name="TextBox 117">
                <a:extLst>
                  <a:ext uri="{FF2B5EF4-FFF2-40B4-BE49-F238E27FC236}">
                    <a16:creationId xmlns:a16="http://schemas.microsoft.com/office/drawing/2014/main" id="{5A6137A9-1B90-4280-BD1C-606A7EFC02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8654" y="2375"/>
                <a:ext cx="481374" cy="1313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3</a:t>
                </a: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9FC4C059-5FA2-4047-B676-F677C283C4B6}"/>
                  </a:ext>
                </a:extLst>
              </p:cNvPr>
              <p:cNvSpPr/>
              <p:nvPr/>
            </p:nvSpPr>
            <p:spPr>
              <a:xfrm>
                <a:off x="12376023" y="1186742"/>
                <a:ext cx="288822" cy="25873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7015224D-A4D7-45BA-89A5-96A1C8FBBC78}"/>
                  </a:ext>
                </a:extLst>
              </p:cNvPr>
              <p:cNvSpPr/>
              <p:nvPr/>
            </p:nvSpPr>
            <p:spPr>
              <a:xfrm>
                <a:off x="11289503" y="1106660"/>
                <a:ext cx="302575" cy="2772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16" name="그룹 112">
              <a:extLst>
                <a:ext uri="{FF2B5EF4-FFF2-40B4-BE49-F238E27FC236}">
                  <a16:creationId xmlns:a16="http://schemas.microsoft.com/office/drawing/2014/main" id="{64C6F4AD-D999-49A2-A352-FBF791A235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2471" y="1820952"/>
              <a:ext cx="388674" cy="517099"/>
              <a:chOff x="11186259" y="-4765"/>
              <a:chExt cx="1691670" cy="200628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B132C5AA-EB6E-444D-AB5C-BEFD1E32322C}"/>
                  </a:ext>
                </a:extLst>
              </p:cNvPr>
              <p:cNvSpPr/>
              <p:nvPr/>
            </p:nvSpPr>
            <p:spPr>
              <a:xfrm>
                <a:off x="11186259" y="202728"/>
                <a:ext cx="1691670" cy="179879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04919F17-F5C0-4F16-A722-BD4FBD98B73A}"/>
                  </a:ext>
                </a:extLst>
              </p:cNvPr>
              <p:cNvSpPr/>
              <p:nvPr/>
            </p:nvSpPr>
            <p:spPr>
              <a:xfrm rot="583031">
                <a:off x="11578229" y="1206849"/>
                <a:ext cx="288822" cy="5667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8848D823-49F9-4321-B76F-E8911D8EBD89}"/>
                  </a:ext>
                </a:extLst>
              </p:cNvPr>
              <p:cNvSpPr/>
              <p:nvPr/>
            </p:nvSpPr>
            <p:spPr>
              <a:xfrm>
                <a:off x="12114613" y="1477900"/>
                <a:ext cx="275068" cy="28337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lang="ko-KR" altLang="en-US" sz="900">
                  <a:solidFill>
                    <a:srgbClr val="BF9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F6D8176A-3A41-46D8-8E5D-7913BFC91960}"/>
                  </a:ext>
                </a:extLst>
              </p:cNvPr>
              <p:cNvCxnSpPr/>
              <p:nvPr/>
            </p:nvCxnSpPr>
            <p:spPr>
              <a:xfrm>
                <a:off x="11186259" y="714030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88" name="TextBox 117">
                <a:extLst>
                  <a:ext uri="{FF2B5EF4-FFF2-40B4-BE49-F238E27FC236}">
                    <a16:creationId xmlns:a16="http://schemas.microsoft.com/office/drawing/2014/main" id="{F0EEC980-A34B-480F-BDAF-F39A448A1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8390" y="-4765"/>
                <a:ext cx="481374" cy="1313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4</a:t>
                </a: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9F23DF11-F504-4993-AD59-60869EC57CB2}"/>
                  </a:ext>
                </a:extLst>
              </p:cNvPr>
              <p:cNvSpPr/>
              <p:nvPr/>
            </p:nvSpPr>
            <p:spPr>
              <a:xfrm>
                <a:off x="12375927" y="1188367"/>
                <a:ext cx="288822" cy="25873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34174371-CED2-4A9F-B4F8-7757473AED73}"/>
                  </a:ext>
                </a:extLst>
              </p:cNvPr>
              <p:cNvSpPr/>
              <p:nvPr/>
            </p:nvSpPr>
            <p:spPr>
              <a:xfrm>
                <a:off x="11289408" y="1108286"/>
                <a:ext cx="302575" cy="27105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17" name="그룹 112">
              <a:extLst>
                <a:ext uri="{FF2B5EF4-FFF2-40B4-BE49-F238E27FC236}">
                  <a16:creationId xmlns:a16="http://schemas.microsoft.com/office/drawing/2014/main" id="{3789AE51-4880-4FEA-915C-5650E8D580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6775" y="1811208"/>
              <a:ext cx="388674" cy="528431"/>
              <a:chOff x="11185038" y="-46412"/>
              <a:chExt cx="1691670" cy="2050259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67C7F1B-C981-424D-9FD3-FBDF0A27D49D}"/>
                  </a:ext>
                </a:extLst>
              </p:cNvPr>
              <p:cNvSpPr/>
              <p:nvPr/>
            </p:nvSpPr>
            <p:spPr>
              <a:xfrm>
                <a:off x="11185038" y="198885"/>
                <a:ext cx="1691670" cy="180496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17BD5652-368F-4E8E-97BD-FBB0CDB0CA3B}"/>
                  </a:ext>
                </a:extLst>
              </p:cNvPr>
              <p:cNvSpPr/>
              <p:nvPr/>
            </p:nvSpPr>
            <p:spPr>
              <a:xfrm>
                <a:off x="12113391" y="1474064"/>
                <a:ext cx="275068" cy="28953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400">
                    <a:solidFill>
                      <a:srgbClr val="BF9000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lang="ko-KR" altLang="en-US" sz="800">
                  <a:solidFill>
                    <a:srgbClr val="BF9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EFDBD8A-141E-4FA0-94D9-18A11AD407D4}"/>
                  </a:ext>
                </a:extLst>
              </p:cNvPr>
              <p:cNvCxnSpPr/>
              <p:nvPr/>
            </p:nvCxnSpPr>
            <p:spPr>
              <a:xfrm>
                <a:off x="11185038" y="679387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81" name="TextBox 117">
                <a:extLst>
                  <a:ext uri="{FF2B5EF4-FFF2-40B4-BE49-F238E27FC236}">
                    <a16:creationId xmlns:a16="http://schemas.microsoft.com/office/drawing/2014/main" id="{7BC20F3A-B94D-4554-9A25-A250B1DEA5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9319" y="-46412"/>
                <a:ext cx="481374" cy="1313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2</a:t>
                </a: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CE97238-4BAC-4ADA-9107-01D8E58A979C}"/>
                  </a:ext>
                </a:extLst>
              </p:cNvPr>
              <p:cNvSpPr/>
              <p:nvPr/>
            </p:nvSpPr>
            <p:spPr>
              <a:xfrm>
                <a:off x="12374706" y="1190691"/>
                <a:ext cx="288822" cy="25873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EAB3EB0C-3A70-4A1D-9A04-14961096C1BA}"/>
                  </a:ext>
                </a:extLst>
              </p:cNvPr>
              <p:cNvSpPr/>
              <p:nvPr/>
            </p:nvSpPr>
            <p:spPr>
              <a:xfrm>
                <a:off x="11288186" y="1110606"/>
                <a:ext cx="302575" cy="2710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A88A15B-A711-4FB9-A6E6-04D77367A047}"/>
                </a:ext>
              </a:extLst>
            </p:cNvPr>
            <p:cNvSpPr/>
            <p:nvPr/>
          </p:nvSpPr>
          <p:spPr bwMode="auto">
            <a:xfrm>
              <a:off x="6295127" y="2577800"/>
              <a:ext cx="2960873" cy="56523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12319" name="그룹 112">
              <a:extLst>
                <a:ext uri="{FF2B5EF4-FFF2-40B4-BE49-F238E27FC236}">
                  <a16:creationId xmlns:a16="http://schemas.microsoft.com/office/drawing/2014/main" id="{CAAB5D1A-5741-4115-AA49-5BD13C2CC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385" y="2582008"/>
              <a:ext cx="388674" cy="527685"/>
              <a:chOff x="11182694" y="-42773"/>
              <a:chExt cx="1691670" cy="204736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D2141D1-759E-4AF5-B73E-3E3532C9AB1C}"/>
                  </a:ext>
                </a:extLst>
              </p:cNvPr>
              <p:cNvSpPr/>
              <p:nvPr/>
            </p:nvSpPr>
            <p:spPr>
              <a:xfrm>
                <a:off x="11182694" y="205792"/>
                <a:ext cx="1691670" cy="179880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FDFB47CB-6201-416B-8B98-5C03A213E958}"/>
                  </a:ext>
                </a:extLst>
              </p:cNvPr>
              <p:cNvSpPr/>
              <p:nvPr/>
            </p:nvSpPr>
            <p:spPr>
              <a:xfrm rot="583031">
                <a:off x="11574664" y="1209921"/>
                <a:ext cx="288822" cy="56674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05F0D5C-0679-4A0E-97F4-DC3A47D61F82}"/>
                  </a:ext>
                </a:extLst>
              </p:cNvPr>
              <p:cNvSpPr/>
              <p:nvPr/>
            </p:nvSpPr>
            <p:spPr>
              <a:xfrm>
                <a:off x="12111047" y="1480974"/>
                <a:ext cx="275068" cy="28337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334E63D6-72EA-4F4F-A6BD-0D55596889CD}"/>
                  </a:ext>
                </a:extLst>
              </p:cNvPr>
              <p:cNvCxnSpPr/>
              <p:nvPr/>
            </p:nvCxnSpPr>
            <p:spPr>
              <a:xfrm>
                <a:off x="11182694" y="680136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75" name="TextBox 117">
                <a:extLst>
                  <a:ext uri="{FF2B5EF4-FFF2-40B4-BE49-F238E27FC236}">
                    <a16:creationId xmlns:a16="http://schemas.microsoft.com/office/drawing/2014/main" id="{F3A8E128-AFE2-481C-805A-4BC764403D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60394" y="-42773"/>
                <a:ext cx="481374" cy="1313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</a:t>
                </a: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1415C08C-25BB-4372-A5FE-7A98DE9C559C}"/>
                  </a:ext>
                </a:extLst>
              </p:cNvPr>
              <p:cNvSpPr/>
              <p:nvPr/>
            </p:nvSpPr>
            <p:spPr>
              <a:xfrm>
                <a:off x="12372362" y="1191438"/>
                <a:ext cx="288822" cy="25873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2B7DB84D-1A36-43A5-993B-5AF5751C171D}"/>
                  </a:ext>
                </a:extLst>
              </p:cNvPr>
              <p:cNvSpPr/>
              <p:nvPr/>
            </p:nvSpPr>
            <p:spPr>
              <a:xfrm>
                <a:off x="11285842" y="1111357"/>
                <a:ext cx="302575" cy="2710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20" name="그룹 112">
              <a:extLst>
                <a:ext uri="{FF2B5EF4-FFF2-40B4-BE49-F238E27FC236}">
                  <a16:creationId xmlns:a16="http://schemas.microsoft.com/office/drawing/2014/main" id="{89F40877-4A03-417F-BC36-353E4A3E62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5663" y="2591716"/>
              <a:ext cx="388674" cy="514801"/>
              <a:chOff x="11186350" y="2375"/>
              <a:chExt cx="1691670" cy="199737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74F66553-CDEF-4E74-A7B8-F2E85C44BBA3}"/>
                  </a:ext>
                </a:extLst>
              </p:cNvPr>
              <p:cNvSpPr/>
              <p:nvPr/>
            </p:nvSpPr>
            <p:spPr>
              <a:xfrm>
                <a:off x="11186350" y="200951"/>
                <a:ext cx="1691670" cy="179879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6FB06FCA-D392-45DD-8B55-BA82B90FAEEB}"/>
                  </a:ext>
                </a:extLst>
              </p:cNvPr>
              <p:cNvSpPr/>
              <p:nvPr/>
            </p:nvSpPr>
            <p:spPr>
              <a:xfrm rot="583031">
                <a:off x="11578325" y="1205077"/>
                <a:ext cx="288822" cy="56674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2AB94B5-3669-4402-94CF-44A09D3989C8}"/>
                  </a:ext>
                </a:extLst>
              </p:cNvPr>
              <p:cNvSpPr/>
              <p:nvPr/>
            </p:nvSpPr>
            <p:spPr>
              <a:xfrm>
                <a:off x="12114708" y="1476129"/>
                <a:ext cx="275068" cy="28337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lang="ko-KR" altLang="en-US" sz="1100">
                  <a:solidFill>
                    <a:srgbClr val="BF9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D27A422B-7452-43E0-904A-6405EB917375}"/>
                  </a:ext>
                </a:extLst>
              </p:cNvPr>
              <p:cNvCxnSpPr/>
              <p:nvPr/>
            </p:nvCxnSpPr>
            <p:spPr>
              <a:xfrm>
                <a:off x="11186350" y="681452"/>
                <a:ext cx="1657289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68" name="TextBox 117">
                <a:extLst>
                  <a:ext uri="{FF2B5EF4-FFF2-40B4-BE49-F238E27FC236}">
                    <a16:creationId xmlns:a16="http://schemas.microsoft.com/office/drawing/2014/main" id="{F299A027-FFD8-477A-B035-F60A87A707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8654" y="2375"/>
                <a:ext cx="481374" cy="1313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3</a:t>
                </a: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4A688E0B-68A4-4800-B477-DF295AE21EDF}"/>
                  </a:ext>
                </a:extLst>
              </p:cNvPr>
              <p:cNvSpPr/>
              <p:nvPr/>
            </p:nvSpPr>
            <p:spPr>
              <a:xfrm>
                <a:off x="12376023" y="1186594"/>
                <a:ext cx="288822" cy="25873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A5366858-75AB-492D-8DE3-F83164144428}"/>
                  </a:ext>
                </a:extLst>
              </p:cNvPr>
              <p:cNvSpPr/>
              <p:nvPr/>
            </p:nvSpPr>
            <p:spPr>
              <a:xfrm>
                <a:off x="11289503" y="1106513"/>
                <a:ext cx="302575" cy="2772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21" name="그룹 112">
              <a:extLst>
                <a:ext uri="{FF2B5EF4-FFF2-40B4-BE49-F238E27FC236}">
                  <a16:creationId xmlns:a16="http://schemas.microsoft.com/office/drawing/2014/main" id="{A1535BD5-E37B-4096-B499-0E66442C8F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2471" y="2592631"/>
              <a:ext cx="388674" cy="517061"/>
              <a:chOff x="11186259" y="-4765"/>
              <a:chExt cx="1691670" cy="2006137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4578E39-B37D-483A-A062-02BA33CBB0D1}"/>
                  </a:ext>
                </a:extLst>
              </p:cNvPr>
              <p:cNvSpPr/>
              <p:nvPr/>
            </p:nvSpPr>
            <p:spPr>
              <a:xfrm>
                <a:off x="11186259" y="202580"/>
                <a:ext cx="1691670" cy="179879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6D582C0-901B-4B0A-8F6F-8DD9DA7DBB33}"/>
                  </a:ext>
                </a:extLst>
              </p:cNvPr>
              <p:cNvSpPr/>
              <p:nvPr/>
            </p:nvSpPr>
            <p:spPr>
              <a:xfrm rot="583031">
                <a:off x="11578229" y="1206702"/>
                <a:ext cx="288822" cy="5667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7CAE44F3-AE34-4707-AE21-07E09F4A3B91}"/>
                  </a:ext>
                </a:extLst>
              </p:cNvPr>
              <p:cNvSpPr/>
              <p:nvPr/>
            </p:nvSpPr>
            <p:spPr>
              <a:xfrm>
                <a:off x="12114613" y="1477753"/>
                <a:ext cx="275068" cy="28337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lang="ko-KR" altLang="en-US" sz="900">
                  <a:solidFill>
                    <a:srgbClr val="BF9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E67C6D0F-F1CD-4DF2-8846-DB1350EC1471}"/>
                  </a:ext>
                </a:extLst>
              </p:cNvPr>
              <p:cNvCxnSpPr/>
              <p:nvPr/>
            </p:nvCxnSpPr>
            <p:spPr>
              <a:xfrm>
                <a:off x="11186259" y="713882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61" name="TextBox 117">
                <a:extLst>
                  <a:ext uri="{FF2B5EF4-FFF2-40B4-BE49-F238E27FC236}">
                    <a16:creationId xmlns:a16="http://schemas.microsoft.com/office/drawing/2014/main" id="{1A671133-4118-4D40-9B5A-46FF7F51CA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8390" y="-4765"/>
                <a:ext cx="481374" cy="1313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4</a:t>
                </a: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97B4E2E1-9F57-40C8-9A29-E2F5FD52F4B3}"/>
                  </a:ext>
                </a:extLst>
              </p:cNvPr>
              <p:cNvSpPr/>
              <p:nvPr/>
            </p:nvSpPr>
            <p:spPr>
              <a:xfrm>
                <a:off x="12375927" y="1188219"/>
                <a:ext cx="288822" cy="25873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2DB19E6F-AA64-43E6-8584-680D479ABD62}"/>
                  </a:ext>
                </a:extLst>
              </p:cNvPr>
              <p:cNvSpPr/>
              <p:nvPr/>
            </p:nvSpPr>
            <p:spPr>
              <a:xfrm>
                <a:off x="11289408" y="1108138"/>
                <a:ext cx="302575" cy="27105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grpSp>
          <p:nvGrpSpPr>
            <p:cNvPr id="12322" name="그룹 112">
              <a:extLst>
                <a:ext uri="{FF2B5EF4-FFF2-40B4-BE49-F238E27FC236}">
                  <a16:creationId xmlns:a16="http://schemas.microsoft.com/office/drawing/2014/main" id="{AFB7CE28-D29D-4B67-B6E3-1C11E02879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6775" y="2582887"/>
              <a:ext cx="388674" cy="528394"/>
              <a:chOff x="11185038" y="-46412"/>
              <a:chExt cx="1691670" cy="2050116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C09719D-24A0-4B0E-AE43-8CA971051F91}"/>
                  </a:ext>
                </a:extLst>
              </p:cNvPr>
              <p:cNvSpPr/>
              <p:nvPr/>
            </p:nvSpPr>
            <p:spPr>
              <a:xfrm>
                <a:off x="11185038" y="198742"/>
                <a:ext cx="1691670" cy="180496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FB6D20ED-FFB5-4216-82CC-7E40A6DD5572}"/>
                  </a:ext>
                </a:extLst>
              </p:cNvPr>
              <p:cNvSpPr/>
              <p:nvPr/>
            </p:nvSpPr>
            <p:spPr>
              <a:xfrm>
                <a:off x="12113391" y="1473920"/>
                <a:ext cx="275068" cy="28953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400">
                    <a:solidFill>
                      <a:srgbClr val="BF9000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ㅡ</a:t>
                </a:r>
                <a:endParaRPr lang="ko-KR" altLang="en-US" sz="800">
                  <a:solidFill>
                    <a:srgbClr val="BF9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F2950777-A072-4CE8-8B11-69ED3ABE7F4B}"/>
                  </a:ext>
                </a:extLst>
              </p:cNvPr>
              <p:cNvCxnSpPr/>
              <p:nvPr/>
            </p:nvCxnSpPr>
            <p:spPr>
              <a:xfrm>
                <a:off x="11185038" y="679243"/>
                <a:ext cx="1657285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54" name="TextBox 117">
                <a:extLst>
                  <a:ext uri="{FF2B5EF4-FFF2-40B4-BE49-F238E27FC236}">
                    <a16:creationId xmlns:a16="http://schemas.microsoft.com/office/drawing/2014/main" id="{2A47637A-2FCB-4F31-BC24-7056F91D5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9319" y="-46412"/>
                <a:ext cx="481374" cy="1313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2</a:t>
                </a: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5138BAC-930E-4E79-9A81-D6B618A94919}"/>
                  </a:ext>
                </a:extLst>
              </p:cNvPr>
              <p:cNvSpPr/>
              <p:nvPr/>
            </p:nvSpPr>
            <p:spPr>
              <a:xfrm>
                <a:off x="12374706" y="1190548"/>
                <a:ext cx="288822" cy="25873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835C6E9-B77D-4A15-AF92-29996EC91F0A}"/>
                  </a:ext>
                </a:extLst>
              </p:cNvPr>
              <p:cNvSpPr/>
              <p:nvPr/>
            </p:nvSpPr>
            <p:spPr>
              <a:xfrm>
                <a:off x="11288186" y="1110462"/>
                <a:ext cx="302575" cy="2710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ㄸ</a:t>
                </a: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6BD6498-E68D-40E4-9C31-831BDA215A59}"/>
                </a:ext>
              </a:extLst>
            </p:cNvPr>
            <p:cNvCxnSpPr/>
            <p:nvPr/>
          </p:nvCxnSpPr>
          <p:spPr>
            <a:xfrm>
              <a:off x="7047195" y="2595265"/>
              <a:ext cx="0" cy="531893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9FD673-141B-4BF3-BB46-0A07EC4C4D3D}"/>
                </a:ext>
              </a:extLst>
            </p:cNvPr>
            <p:cNvSpPr/>
            <p:nvPr/>
          </p:nvSpPr>
          <p:spPr bwMode="auto">
            <a:xfrm>
              <a:off x="6295127" y="2036380"/>
              <a:ext cx="2960873" cy="32707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715C12D-32D5-4C74-95F1-32F28FD38636}"/>
                </a:ext>
              </a:extLst>
            </p:cNvPr>
            <p:cNvSpPr/>
            <p:nvPr/>
          </p:nvSpPr>
          <p:spPr bwMode="auto">
            <a:xfrm>
              <a:off x="6295127" y="2808022"/>
              <a:ext cx="2960873" cy="32707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DC168B1-D06C-4B0B-9E66-1FF14A99008F}"/>
                </a:ext>
              </a:extLst>
            </p:cNvPr>
            <p:cNvCxnSpPr/>
            <p:nvPr/>
          </p:nvCxnSpPr>
          <p:spPr>
            <a:xfrm>
              <a:off x="7764503" y="2595265"/>
              <a:ext cx="0" cy="531893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137E1D6-4B68-4D93-A351-AFD944FE05C4}"/>
                </a:ext>
              </a:extLst>
            </p:cNvPr>
            <p:cNvCxnSpPr/>
            <p:nvPr/>
          </p:nvCxnSpPr>
          <p:spPr>
            <a:xfrm>
              <a:off x="8494452" y="2595265"/>
              <a:ext cx="0" cy="531893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CFB3D7E-36B4-4CCB-B038-5736403C84B8}"/>
                </a:ext>
              </a:extLst>
            </p:cNvPr>
            <p:cNvCxnSpPr/>
            <p:nvPr/>
          </p:nvCxnSpPr>
          <p:spPr>
            <a:xfrm>
              <a:off x="7047195" y="1833150"/>
              <a:ext cx="0" cy="53030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190489D-FF5F-45DC-B337-749836CD3A92}"/>
                </a:ext>
              </a:extLst>
            </p:cNvPr>
            <p:cNvCxnSpPr/>
            <p:nvPr/>
          </p:nvCxnSpPr>
          <p:spPr>
            <a:xfrm>
              <a:off x="7764503" y="1833150"/>
              <a:ext cx="0" cy="53030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53B7E1B-766B-4363-B673-7616F0B243A0}"/>
                </a:ext>
              </a:extLst>
            </p:cNvPr>
            <p:cNvCxnSpPr/>
            <p:nvPr/>
          </p:nvCxnSpPr>
          <p:spPr>
            <a:xfrm>
              <a:off x="8494452" y="1833150"/>
              <a:ext cx="0" cy="53030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4F3DE4C-8E0D-438E-B439-4341795AE318}"/>
                </a:ext>
              </a:extLst>
            </p:cNvPr>
            <p:cNvSpPr/>
            <p:nvPr/>
          </p:nvSpPr>
          <p:spPr bwMode="auto">
            <a:xfrm>
              <a:off x="7222573" y="2446017"/>
              <a:ext cx="363394" cy="603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3446D7-0AAF-4CED-BF0F-872130B260A6}"/>
                </a:ext>
              </a:extLst>
            </p:cNvPr>
            <p:cNvSpPr/>
            <p:nvPr/>
          </p:nvSpPr>
          <p:spPr bwMode="auto">
            <a:xfrm>
              <a:off x="6517904" y="2446017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C386BDE6-5D6B-455B-8F25-18E4E057CCCB}"/>
                </a:ext>
              </a:extLst>
            </p:cNvPr>
            <p:cNvSpPr/>
            <p:nvPr/>
          </p:nvSpPr>
          <p:spPr bwMode="auto">
            <a:xfrm>
              <a:off x="7936721" y="2446017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B58A2DE-36F2-4A51-8537-4422155693FA}"/>
                </a:ext>
              </a:extLst>
            </p:cNvPr>
            <p:cNvSpPr/>
            <p:nvPr/>
          </p:nvSpPr>
          <p:spPr bwMode="auto">
            <a:xfrm>
              <a:off x="8691949" y="2446017"/>
              <a:ext cx="363394" cy="587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12335" name="그룹 61">
              <a:extLst>
                <a:ext uri="{FF2B5EF4-FFF2-40B4-BE49-F238E27FC236}">
                  <a16:creationId xmlns:a16="http://schemas.microsoft.com/office/drawing/2014/main" id="{192C707E-0897-4559-A973-19B7544A30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9440" y="2274254"/>
              <a:ext cx="244091" cy="238998"/>
              <a:chOff x="6253987" y="4936115"/>
              <a:chExt cx="248538" cy="243351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54372E-C26E-41A6-8191-5DFA9F94EBD0}"/>
                  </a:ext>
                </a:extLst>
              </p:cNvPr>
              <p:cNvSpPr/>
              <p:nvPr/>
            </p:nvSpPr>
            <p:spPr bwMode="auto">
              <a:xfrm>
                <a:off x="6254158" y="4936407"/>
                <a:ext cx="59524" cy="1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54A4A717-37BA-430C-BB6E-CAA78F74581E}"/>
                  </a:ext>
                </a:extLst>
              </p:cNvPr>
              <p:cNvSpPr/>
              <p:nvPr/>
            </p:nvSpPr>
            <p:spPr bwMode="auto">
              <a:xfrm rot="2170040">
                <a:off x="6376424" y="4978440"/>
                <a:ext cx="54698" cy="11316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08CFBF1-B72B-40DB-9098-3D7F2C31F00A}"/>
                  </a:ext>
                </a:extLst>
              </p:cNvPr>
              <p:cNvSpPr/>
              <p:nvPr/>
            </p:nvSpPr>
            <p:spPr bwMode="auto">
              <a:xfrm rot="5400000">
                <a:off x="6418121" y="5095120"/>
                <a:ext cx="53349" cy="11422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pic>
          <p:nvPicPr>
            <p:cNvPr id="12336" name="그림 67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89DEFF82-D811-4ACA-B31A-988D35BCE1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085" y="2885257"/>
              <a:ext cx="706950" cy="70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37" name="그림 69" descr="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778E5163-BA3D-4AC6-BBC9-147ECF016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268" y="2880822"/>
              <a:ext cx="711385" cy="71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38" name="그림 71" descr="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E5A6E915-BB7A-4086-B192-62C189430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053" y="2880822"/>
              <a:ext cx="711385" cy="71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339" name="그룹 73">
              <a:extLst>
                <a:ext uri="{FF2B5EF4-FFF2-40B4-BE49-F238E27FC236}">
                  <a16:creationId xmlns:a16="http://schemas.microsoft.com/office/drawing/2014/main" id="{E01E9B6F-9EF9-4D46-A95D-1A322F899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19259" y="3474786"/>
              <a:ext cx="244091" cy="238998"/>
              <a:chOff x="6253987" y="4936115"/>
              <a:chExt cx="248538" cy="24335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82F2F7E-7784-4AE0-B076-5AB23F0F7F91}"/>
                  </a:ext>
                </a:extLst>
              </p:cNvPr>
              <p:cNvSpPr/>
              <p:nvPr/>
            </p:nvSpPr>
            <p:spPr bwMode="auto">
              <a:xfrm>
                <a:off x="6253800" y="4936204"/>
                <a:ext cx="59524" cy="1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08FE8CB-44E9-4EDD-8AE6-590510A0C5A9}"/>
                  </a:ext>
                </a:extLst>
              </p:cNvPr>
              <p:cNvSpPr/>
              <p:nvPr/>
            </p:nvSpPr>
            <p:spPr bwMode="auto">
              <a:xfrm rot="2170040">
                <a:off x="6376065" y="4978237"/>
                <a:ext cx="56306" cy="11316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D9636A6-072E-43E9-B92A-2EA7465E7B42}"/>
                  </a:ext>
                </a:extLst>
              </p:cNvPr>
              <p:cNvSpPr/>
              <p:nvPr/>
            </p:nvSpPr>
            <p:spPr bwMode="auto">
              <a:xfrm rot="5400000">
                <a:off x="6419371" y="5094918"/>
                <a:ext cx="53349" cy="11422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pic>
          <p:nvPicPr>
            <p:cNvPr id="12340" name="그림 75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6B37F170-68FE-47A5-A37A-D9D2E3FB4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539" y="2885257"/>
              <a:ext cx="706950" cy="70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341" name="그룹 76">
              <a:extLst>
                <a:ext uri="{FF2B5EF4-FFF2-40B4-BE49-F238E27FC236}">
                  <a16:creationId xmlns:a16="http://schemas.microsoft.com/office/drawing/2014/main" id="{54F9B52F-4EAB-4085-BC88-4986800781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9440" y="3474786"/>
              <a:ext cx="244091" cy="238998"/>
              <a:chOff x="6253987" y="4936115"/>
              <a:chExt cx="248538" cy="243351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6DC1E94-72CA-4460-A84A-9BA502A8EC65}"/>
                  </a:ext>
                </a:extLst>
              </p:cNvPr>
              <p:cNvSpPr/>
              <p:nvPr/>
            </p:nvSpPr>
            <p:spPr bwMode="auto">
              <a:xfrm>
                <a:off x="6254158" y="4936204"/>
                <a:ext cx="59524" cy="1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B98C34E-94DB-4211-AB17-E46AF7D48502}"/>
                  </a:ext>
                </a:extLst>
              </p:cNvPr>
              <p:cNvSpPr/>
              <p:nvPr/>
            </p:nvSpPr>
            <p:spPr bwMode="auto">
              <a:xfrm rot="2170040">
                <a:off x="6376424" y="4978237"/>
                <a:ext cx="54698" cy="11316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1F4B547-842C-4148-871F-8ADC293513FA}"/>
                  </a:ext>
                </a:extLst>
              </p:cNvPr>
              <p:cNvSpPr/>
              <p:nvPr/>
            </p:nvSpPr>
            <p:spPr bwMode="auto">
              <a:xfrm rot="5400000">
                <a:off x="6418121" y="5094917"/>
                <a:ext cx="53349" cy="11422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sp>
        <p:nvSpPr>
          <p:cNvPr id="145" name="모서리가 둥근 직사각형 68">
            <a:extLst>
              <a:ext uri="{FF2B5EF4-FFF2-40B4-BE49-F238E27FC236}">
                <a16:creationId xmlns:a16="http://schemas.microsoft.com/office/drawing/2014/main" id="{7534257A-547F-427A-BD09-76440239CCEC}"/>
              </a:ext>
            </a:extLst>
          </p:cNvPr>
          <p:cNvSpPr/>
          <p:nvPr/>
        </p:nvSpPr>
        <p:spPr>
          <a:xfrm>
            <a:off x="5532438" y="1541463"/>
            <a:ext cx="3748087" cy="2386012"/>
          </a:xfrm>
          <a:prstGeom prst="roundRect">
            <a:avLst>
              <a:gd name="adj" fmla="val 7431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6" name="모서리가 둥근 직사각형 98">
            <a:extLst>
              <a:ext uri="{FF2B5EF4-FFF2-40B4-BE49-F238E27FC236}">
                <a16:creationId xmlns:a16="http://schemas.microsoft.com/office/drawing/2014/main" id="{BE1700CF-8F99-443D-B0E8-3A7AF454C83B}"/>
              </a:ext>
            </a:extLst>
          </p:cNvPr>
          <p:cNvSpPr/>
          <p:nvPr/>
        </p:nvSpPr>
        <p:spPr>
          <a:xfrm>
            <a:off x="9704388" y="1824038"/>
            <a:ext cx="2133600" cy="7667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240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약통 영역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939192D-A489-4C6D-A85D-14678DEA32EE}"/>
              </a:ext>
            </a:extLst>
          </p:cNvPr>
          <p:cNvSpPr txBox="1"/>
          <p:nvPr/>
        </p:nvSpPr>
        <p:spPr>
          <a:xfrm>
            <a:off x="9407525" y="2998788"/>
            <a:ext cx="2586038" cy="34163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병원에서 송신한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 안내에 따라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약통 상단의 </a:t>
            </a:r>
            <a:r>
              <a:rPr lang="en-US" altLang="ko-KR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LED </a:t>
            </a:r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점등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 종류에 따라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다른 약통 사용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복용을 위해 약통을 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꺼내면 </a:t>
            </a:r>
            <a:r>
              <a:rPr lang="en-US" altLang="ko-KR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LED </a:t>
            </a:r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소등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(RFID </a:t>
            </a:r>
            <a:r>
              <a:rPr lang="ko-KR" altLang="en-US" sz="1400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예정</a:t>
            </a:r>
            <a:r>
              <a:rPr lang="en-US" altLang="ko-KR" sz="1400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</p:txBody>
      </p:sp>
      <p:sp>
        <p:nvSpPr>
          <p:cNvPr id="149" name="모서리가 둥근 직사각형 70">
            <a:extLst>
              <a:ext uri="{FF2B5EF4-FFF2-40B4-BE49-F238E27FC236}">
                <a16:creationId xmlns:a16="http://schemas.microsoft.com/office/drawing/2014/main" id="{C131EAE6-FD14-4800-B8C6-876364811DFC}"/>
              </a:ext>
            </a:extLst>
          </p:cNvPr>
          <p:cNvSpPr/>
          <p:nvPr/>
        </p:nvSpPr>
        <p:spPr>
          <a:xfrm>
            <a:off x="339725" y="1982788"/>
            <a:ext cx="2133600" cy="7667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2400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스크린 영역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212BE6-7390-47A7-B043-4274299A8660}"/>
              </a:ext>
            </a:extLst>
          </p:cNvPr>
          <p:cNvSpPr txBox="1"/>
          <p:nvPr/>
        </p:nvSpPr>
        <p:spPr>
          <a:xfrm>
            <a:off x="2584463" y="971530"/>
            <a:ext cx="272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병원에서 송신한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내방 일정 업데이트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Wi-Fi</a:t>
            </a:r>
            <a:r>
              <a:rPr lang="ko-KR" altLang="en-US" sz="1400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사용하여 </a:t>
            </a:r>
            <a:endParaRPr lang="en-US" altLang="ko-KR" sz="1400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통신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날짜를 누르면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저장된 일정 확인 가능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18171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복약시간에 스크린에 알람</a:t>
            </a:r>
            <a:endParaRPr lang="en-US" altLang="ko-KR" dirty="0">
              <a:solidFill>
                <a:srgbClr val="18171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52" name="꺾인 연결선 72">
            <a:extLst>
              <a:ext uri="{FF2B5EF4-FFF2-40B4-BE49-F238E27FC236}">
                <a16:creationId xmlns:a16="http://schemas.microsoft.com/office/drawing/2014/main" id="{A43BB116-F095-4108-9A1F-33B5EA35C7A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3557" y="3190081"/>
            <a:ext cx="1836738" cy="1165225"/>
          </a:xfrm>
          <a:prstGeom prst="bentConnector3">
            <a:avLst>
              <a:gd name="adj1" fmla="val 23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꺾인 연결선 74">
            <a:extLst>
              <a:ext uri="{FF2B5EF4-FFF2-40B4-BE49-F238E27FC236}">
                <a16:creationId xmlns:a16="http://schemas.microsoft.com/office/drawing/2014/main" id="{B8079D82-0995-4EB3-9ACE-BE7F267CFB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36063" y="2533650"/>
            <a:ext cx="887412" cy="192088"/>
          </a:xfrm>
          <a:prstGeom prst="bent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1" name="그룹 25">
            <a:extLst>
              <a:ext uri="{FF2B5EF4-FFF2-40B4-BE49-F238E27FC236}">
                <a16:creationId xmlns:a16="http://schemas.microsoft.com/office/drawing/2014/main" id="{FBEC02C3-D26F-4FCD-AB08-59C0A4701C16}"/>
              </a:ext>
            </a:extLst>
          </p:cNvPr>
          <p:cNvGrpSpPr>
            <a:grpSpLocks/>
          </p:cNvGrpSpPr>
          <p:nvPr/>
        </p:nvGrpSpPr>
        <p:grpSpPr bwMode="auto">
          <a:xfrm>
            <a:off x="2147888" y="3633788"/>
            <a:ext cx="3746500" cy="2306637"/>
            <a:chOff x="3342358" y="5575764"/>
            <a:chExt cx="3746798" cy="2385969"/>
          </a:xfrm>
        </p:grpSpPr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F0A1494A-ADA9-4710-A6AC-88D6602A9B70}"/>
                </a:ext>
              </a:extLst>
            </p:cNvPr>
            <p:cNvSpPr/>
            <p:nvPr/>
          </p:nvSpPr>
          <p:spPr bwMode="auto">
            <a:xfrm>
              <a:off x="3342358" y="5575764"/>
              <a:ext cx="3746798" cy="2385969"/>
            </a:xfrm>
            <a:prstGeom prst="cube">
              <a:avLst>
                <a:gd name="adj" fmla="val 7683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pic>
          <p:nvPicPr>
            <p:cNvPr id="12305" name="그림 27">
              <a:extLst>
                <a:ext uri="{FF2B5EF4-FFF2-40B4-BE49-F238E27FC236}">
                  <a16:creationId xmlns:a16="http://schemas.microsoft.com/office/drawing/2014/main" id="{46C8F46E-B5EC-4DEA-9921-18BB83FF0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54" y="5829496"/>
              <a:ext cx="3460960" cy="2066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8" name="모서리가 둥근 직사각형 66">
            <a:extLst>
              <a:ext uri="{FF2B5EF4-FFF2-40B4-BE49-F238E27FC236}">
                <a16:creationId xmlns:a16="http://schemas.microsoft.com/office/drawing/2014/main" id="{635250EE-F1EE-4868-BC34-569D39779375}"/>
              </a:ext>
            </a:extLst>
          </p:cNvPr>
          <p:cNvSpPr/>
          <p:nvPr/>
        </p:nvSpPr>
        <p:spPr>
          <a:xfrm>
            <a:off x="2093913" y="3563938"/>
            <a:ext cx="3851275" cy="2443162"/>
          </a:xfrm>
          <a:prstGeom prst="roundRect">
            <a:avLst>
              <a:gd name="adj" fmla="val 7631"/>
            </a:avLst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2C5DDC4-A00E-40CE-AFD1-00B88CEAB4DD}"/>
              </a:ext>
            </a:extLst>
          </p:cNvPr>
          <p:cNvCxnSpPr>
            <a:cxnSpLocks/>
          </p:cNvCxnSpPr>
          <p:nvPr/>
        </p:nvCxnSpPr>
        <p:spPr>
          <a:xfrm flipH="1">
            <a:off x="9307513" y="3073400"/>
            <a:ext cx="1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4">
            <a:extLst>
              <a:ext uri="{FF2B5EF4-FFF2-40B4-BE49-F238E27FC236}">
                <a16:creationId xmlns:a16="http://schemas.microsoft.com/office/drawing/2014/main" id="{91ED2097-F50E-4EA1-9D22-680BA3F54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7825" y="6551613"/>
            <a:ext cx="44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15</a:t>
            </a:r>
            <a:endParaRPr lang="ko-KR" altLang="en-US" b="1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944F94E-9948-4913-8E53-8B6B03C9F19A}"/>
              </a:ext>
            </a:extLst>
          </p:cNvPr>
          <p:cNvSpPr txBox="1"/>
          <p:nvPr/>
        </p:nvSpPr>
        <p:spPr>
          <a:xfrm>
            <a:off x="792407" y="59116"/>
            <a:ext cx="151836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제품 동작 설명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하드웨어 부분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BF750B3-2197-44B9-9408-0007AFA8804E}"/>
              </a:ext>
            </a:extLst>
          </p:cNvPr>
          <p:cNvCxnSpPr/>
          <p:nvPr/>
        </p:nvCxnSpPr>
        <p:spPr>
          <a:xfrm>
            <a:off x="6283749" y="5589240"/>
            <a:ext cx="2615776" cy="0"/>
          </a:xfrm>
          <a:prstGeom prst="straightConnector1">
            <a:avLst/>
          </a:prstGeom>
          <a:ln w="76200">
            <a:solidFill>
              <a:srgbClr val="FE8E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EEA2A4-8B5D-4C3F-9102-D4CCB6D52C91}"/>
              </a:ext>
            </a:extLst>
          </p:cNvPr>
          <p:cNvSpPr txBox="1"/>
          <p:nvPr/>
        </p:nvSpPr>
        <p:spPr>
          <a:xfrm>
            <a:off x="6680200" y="5085184"/>
            <a:ext cx="189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슬라이딩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AB1AA4D4-B75C-4D1E-A7CF-16F98CDE2388}"/>
              </a:ext>
            </a:extLst>
          </p:cNvPr>
          <p:cNvSpPr/>
          <p:nvPr/>
        </p:nvSpPr>
        <p:spPr>
          <a:xfrm>
            <a:off x="-171450" y="977900"/>
            <a:ext cx="1874962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Hardware</a:t>
            </a:r>
            <a:endParaRPr lang="ko-KR" altLang="en-US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E6C72E-DB6F-42A5-B3E3-5DE8495DF6A7}"/>
              </a:ext>
            </a:extLst>
          </p:cNvPr>
          <p:cNvSpPr/>
          <p:nvPr/>
        </p:nvSpPr>
        <p:spPr>
          <a:xfrm>
            <a:off x="423863" y="10874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B2BD3CC-F107-42C2-B13E-2F7CE3BE0E36}"/>
              </a:ext>
            </a:extLst>
          </p:cNvPr>
          <p:cNvSpPr/>
          <p:nvPr/>
        </p:nvSpPr>
        <p:spPr>
          <a:xfrm>
            <a:off x="4076777" y="3872400"/>
            <a:ext cx="1615322" cy="2014070"/>
          </a:xfrm>
          <a:prstGeom prst="rect">
            <a:avLst/>
          </a:prstGeom>
          <a:solidFill>
            <a:srgbClr val="FE8E78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4" name="Picture 2" descr="Bomb premium icon">
            <a:extLst>
              <a:ext uri="{FF2B5EF4-FFF2-40B4-BE49-F238E27FC236}">
                <a16:creationId xmlns:a16="http://schemas.microsoft.com/office/drawing/2014/main" id="{05D88C98-2E01-4385-98D9-0D72C4FE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7" y="4864588"/>
            <a:ext cx="752125" cy="75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B4C52855-D0F3-4B69-A281-BFDA051F1AE1}"/>
              </a:ext>
            </a:extLst>
          </p:cNvPr>
          <p:cNvSpPr txBox="1"/>
          <p:nvPr/>
        </p:nvSpPr>
        <p:spPr>
          <a:xfrm>
            <a:off x="4088372" y="4320579"/>
            <a:ext cx="157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현재시각</a:t>
            </a:r>
            <a:endParaRPr lang="en-US" altLang="ko-KR" sz="14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sz="1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19:00`</a:t>
            </a:r>
            <a:endParaRPr lang="ko-KR" altLang="en-US" sz="14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26195-FE51-4AE7-8A56-185443A9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BD082E-F5F6-4420-84DD-4AA7DF6389C1}"/>
              </a:ext>
            </a:extLst>
          </p:cNvPr>
          <p:cNvCxnSpPr>
            <a:cxnSpLocks/>
          </p:cNvCxnSpPr>
          <p:nvPr/>
        </p:nvCxnSpPr>
        <p:spPr>
          <a:xfrm>
            <a:off x="2495117" y="393700"/>
            <a:ext cx="9325408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4">
            <a:extLst>
              <a:ext uri="{FF2B5EF4-FFF2-40B4-BE49-F238E27FC236}">
                <a16:creationId xmlns:a16="http://schemas.microsoft.com/office/drawing/2014/main" id="{ECD9A7B8-F721-4023-8DD3-703C6CD93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7825" y="6551613"/>
            <a:ext cx="44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15</a:t>
            </a:r>
            <a:endParaRPr lang="ko-KR" altLang="en-US" b="1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D7DAB4D-E20E-477E-ADDB-073F0593C1A9}"/>
              </a:ext>
            </a:extLst>
          </p:cNvPr>
          <p:cNvSpPr txBox="1"/>
          <p:nvPr/>
        </p:nvSpPr>
        <p:spPr>
          <a:xfrm>
            <a:off x="792407" y="59116"/>
            <a:ext cx="17027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제품 동작 설명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소프트웨어 부분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D0EED378-871F-4C6C-8E8E-9C43A82C8187}"/>
              </a:ext>
            </a:extLst>
          </p:cNvPr>
          <p:cNvSpPr/>
          <p:nvPr/>
        </p:nvSpPr>
        <p:spPr>
          <a:xfrm>
            <a:off x="-171450" y="977900"/>
            <a:ext cx="1874962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Software</a:t>
            </a:r>
            <a:endParaRPr lang="ko-KR" altLang="en-US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CCE0251-1C85-4DF1-9514-684EE636B2BA}"/>
              </a:ext>
            </a:extLst>
          </p:cNvPr>
          <p:cNvSpPr/>
          <p:nvPr/>
        </p:nvSpPr>
        <p:spPr>
          <a:xfrm>
            <a:off x="423863" y="10874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pic>
        <p:nvPicPr>
          <p:cNvPr id="121" name="똑배기">
            <a:hlinkClick r:id="" action="ppaction://media"/>
            <a:extLst>
              <a:ext uri="{FF2B5EF4-FFF2-40B4-BE49-F238E27FC236}">
                <a16:creationId xmlns:a16="http://schemas.microsoft.com/office/drawing/2014/main" id="{FAD001A6-2630-4972-9993-93A610DB2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3974" y="1626517"/>
            <a:ext cx="6564052" cy="36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5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DBB42E70-AEDC-4CCA-A32F-8D011B2616F7}"/>
              </a:ext>
            </a:extLst>
          </p:cNvPr>
          <p:cNvSpPr/>
          <p:nvPr/>
        </p:nvSpPr>
        <p:spPr>
          <a:xfrm rot="10800000">
            <a:off x="5481638" y="2790825"/>
            <a:ext cx="1220787" cy="990600"/>
          </a:xfrm>
          <a:prstGeom prst="triangle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4DD7D167-0B87-4B31-939C-132FAFF941CC}"/>
              </a:ext>
            </a:extLst>
          </p:cNvPr>
          <p:cNvSpPr/>
          <p:nvPr/>
        </p:nvSpPr>
        <p:spPr>
          <a:xfrm>
            <a:off x="1346200" y="981075"/>
            <a:ext cx="877888" cy="736600"/>
          </a:xfrm>
          <a:prstGeom prst="halfFram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AF2CBDFD-2F6C-4F10-9B58-F4C779FA9AA9}"/>
              </a:ext>
            </a:extLst>
          </p:cNvPr>
          <p:cNvSpPr/>
          <p:nvPr/>
        </p:nvSpPr>
        <p:spPr>
          <a:xfrm flipH="1">
            <a:off x="9961563" y="981075"/>
            <a:ext cx="968375" cy="736600"/>
          </a:xfrm>
          <a:prstGeom prst="halfFram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대각선 방향의 모서리가 잘린 사각형 9">
            <a:extLst>
              <a:ext uri="{FF2B5EF4-FFF2-40B4-BE49-F238E27FC236}">
                <a16:creationId xmlns:a16="http://schemas.microsoft.com/office/drawing/2014/main" id="{A25453E1-C3C8-4A83-BF61-8749AD1098C7}"/>
              </a:ext>
            </a:extLst>
          </p:cNvPr>
          <p:cNvSpPr/>
          <p:nvPr/>
        </p:nvSpPr>
        <p:spPr>
          <a:xfrm>
            <a:off x="2401888" y="1274763"/>
            <a:ext cx="1946275" cy="471487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Version 1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대각선 방향의 모서리가 잘린 사각형 10">
            <a:extLst>
              <a:ext uri="{FF2B5EF4-FFF2-40B4-BE49-F238E27FC236}">
                <a16:creationId xmlns:a16="http://schemas.microsoft.com/office/drawing/2014/main" id="{FB443C5A-786F-4072-80C2-7610AF9CE742}"/>
              </a:ext>
            </a:extLst>
          </p:cNvPr>
          <p:cNvSpPr/>
          <p:nvPr/>
        </p:nvSpPr>
        <p:spPr>
          <a:xfrm>
            <a:off x="7837488" y="1265238"/>
            <a:ext cx="1946275" cy="471487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Version 2</a:t>
            </a:r>
            <a:endParaRPr lang="ko-KR" altLang="en-US" sz="200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15A29855-5084-4019-BE12-553F0B1E9183}"/>
              </a:ext>
            </a:extLst>
          </p:cNvPr>
          <p:cNvSpPr/>
          <p:nvPr/>
        </p:nvSpPr>
        <p:spPr>
          <a:xfrm>
            <a:off x="5119688" y="4070350"/>
            <a:ext cx="1946275" cy="471488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Version 3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1/2 액자 12">
            <a:extLst>
              <a:ext uri="{FF2B5EF4-FFF2-40B4-BE49-F238E27FC236}">
                <a16:creationId xmlns:a16="http://schemas.microsoft.com/office/drawing/2014/main" id="{68772CEE-881E-45FE-951C-42B1F67DDADC}"/>
              </a:ext>
            </a:extLst>
          </p:cNvPr>
          <p:cNvSpPr/>
          <p:nvPr/>
        </p:nvSpPr>
        <p:spPr>
          <a:xfrm rot="10800000" flipH="1">
            <a:off x="1335088" y="5600700"/>
            <a:ext cx="889000" cy="738188"/>
          </a:xfrm>
          <a:prstGeom prst="halfFram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A5904B6D-D084-4E20-B173-F8943669F212}"/>
              </a:ext>
            </a:extLst>
          </p:cNvPr>
          <p:cNvSpPr/>
          <p:nvPr/>
        </p:nvSpPr>
        <p:spPr>
          <a:xfrm rot="5400000" flipH="1">
            <a:off x="10076657" y="5485606"/>
            <a:ext cx="738188" cy="968375"/>
          </a:xfrm>
          <a:prstGeom prst="halfFram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346" name="TextBox 16">
            <a:extLst>
              <a:ext uri="{FF2B5EF4-FFF2-40B4-BE49-F238E27FC236}">
                <a16:creationId xmlns:a16="http://schemas.microsoft.com/office/drawing/2014/main" id="{427C55AD-BC7E-4838-853D-A8090956F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525" y="1827213"/>
            <a:ext cx="3265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어플리케이션 호환</a:t>
            </a:r>
          </a:p>
        </p:txBody>
      </p:sp>
      <p:sp>
        <p:nvSpPr>
          <p:cNvPr id="14347" name="TextBox 17">
            <a:extLst>
              <a:ext uri="{FF2B5EF4-FFF2-40B4-BE49-F238E27FC236}">
                <a16:creationId xmlns:a16="http://schemas.microsoft.com/office/drawing/2014/main" id="{C7A9A70C-5F0C-479C-BFAB-179E1D802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425" y="1873250"/>
            <a:ext cx="3265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와이파이 기반 제품 출시</a:t>
            </a:r>
            <a:endParaRPr lang="en-US" altLang="ko-KR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통신비 절감</a:t>
            </a:r>
          </a:p>
        </p:txBody>
      </p:sp>
      <p:sp>
        <p:nvSpPr>
          <p:cNvPr id="14348" name="TextBox 18">
            <a:extLst>
              <a:ext uri="{FF2B5EF4-FFF2-40B4-BE49-F238E27FC236}">
                <a16:creationId xmlns:a16="http://schemas.microsoft.com/office/drawing/2014/main" id="{11935769-A49F-4F5E-86DB-B3EFE3D25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525" y="2747963"/>
            <a:ext cx="3267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원격 일정 업데이트</a:t>
            </a:r>
            <a:endParaRPr lang="en-US" altLang="ko-KR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통신에 </a:t>
            </a:r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USIM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사용</a:t>
            </a:r>
            <a:endParaRPr lang="en-US" altLang="ko-KR" sz="14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349" name="TextBox 19">
            <a:extLst>
              <a:ext uri="{FF2B5EF4-FFF2-40B4-BE49-F238E27FC236}">
                <a16:creationId xmlns:a16="http://schemas.microsoft.com/office/drawing/2014/main" id="{494CBD69-5001-48C0-A4DE-1365DB9B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075" y="4668838"/>
            <a:ext cx="3351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카카오톡 달력과 연동 기능 추가</a:t>
            </a:r>
            <a:endParaRPr lang="en-US" altLang="ko-KR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앱으로 일정 추가 가능</a:t>
            </a:r>
          </a:p>
        </p:txBody>
      </p:sp>
      <p:sp>
        <p:nvSpPr>
          <p:cNvPr id="14350" name="TextBox 20">
            <a:extLst>
              <a:ext uri="{FF2B5EF4-FFF2-40B4-BE49-F238E27FC236}">
                <a16:creationId xmlns:a16="http://schemas.microsoft.com/office/drawing/2014/main" id="{60D55CE7-B5E3-4595-B559-59B4F74F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075" y="5332413"/>
            <a:ext cx="359092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just"/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-HIS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이용 가능한 </a:t>
            </a:r>
            <a:endParaRPr lang="en-US" altLang="ko-KR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just"/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병원용 프로그램 개발 및 배포</a:t>
            </a:r>
            <a:endParaRPr lang="en-US" altLang="ko-KR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just"/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별도의 학습 기간 불필요</a:t>
            </a:r>
            <a:endParaRPr lang="en-US" altLang="ko-KR" sz="14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351" name="TextBox 21">
            <a:extLst>
              <a:ext uri="{FF2B5EF4-FFF2-40B4-BE49-F238E27FC236}">
                <a16:creationId xmlns:a16="http://schemas.microsoft.com/office/drawing/2014/main" id="{07D12A72-EAC3-4AF8-8AD0-9B797295E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425" y="2586038"/>
            <a:ext cx="3267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병원에 프로그램 배포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Java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활용한 서버 및 프로그램 구축</a:t>
            </a:r>
          </a:p>
        </p:txBody>
      </p:sp>
      <p:sp>
        <p:nvSpPr>
          <p:cNvPr id="14352" name="TextBox 22">
            <a:extLst>
              <a:ext uri="{FF2B5EF4-FFF2-40B4-BE49-F238E27FC236}">
                <a16:creationId xmlns:a16="http://schemas.microsoft.com/office/drawing/2014/main" id="{285D1F91-9B70-4D3A-95DA-2FDD5E5A1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425" y="3309938"/>
            <a:ext cx="32670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스마트 약통과 연동</a:t>
            </a:r>
            <a:endParaRPr lang="en-US" altLang="ko-KR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조도센서</a:t>
            </a:r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모터</a:t>
            </a:r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LED</a:t>
            </a:r>
          </a:p>
          <a:p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장기복용 약</a:t>
            </a:r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단기복용 약</a:t>
            </a:r>
            <a:endParaRPr lang="en-US" altLang="ko-KR" sz="14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두 종류의 약 복용지도</a:t>
            </a:r>
          </a:p>
        </p:txBody>
      </p:sp>
      <p:sp>
        <p:nvSpPr>
          <p:cNvPr id="14353" name="TextBox 23">
            <a:extLst>
              <a:ext uri="{FF2B5EF4-FFF2-40B4-BE49-F238E27FC236}">
                <a16:creationId xmlns:a16="http://schemas.microsoft.com/office/drawing/2014/main" id="{B310DF1A-3771-42CF-AAA4-D440D815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525" y="2149475"/>
            <a:ext cx="3265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가족이 개인일정 추가 가능</a:t>
            </a:r>
          </a:p>
        </p:txBody>
      </p:sp>
      <p:sp>
        <p:nvSpPr>
          <p:cNvPr id="14354" name="TextBox 26">
            <a:extLst>
              <a:ext uri="{FF2B5EF4-FFF2-40B4-BE49-F238E27FC236}">
                <a16:creationId xmlns:a16="http://schemas.microsoft.com/office/drawing/2014/main" id="{E5F6441E-E7F8-4041-B9D6-857D5A0BB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525" y="3413125"/>
            <a:ext cx="32654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-UX </a:t>
            </a:r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고려 인터페이스 개선</a:t>
            </a:r>
            <a:endParaRPr lang="en-US" altLang="ko-KR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1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 편의성 증진</a:t>
            </a: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063917C2-0317-4ED3-A5CD-2454FB321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12롯데마트드림Bold" panose="02020603020101020101" pitchFamily="18" charset="-127"/>
                <a:ea typeface="굴림" panose="020B0600000101010101" pitchFamily="50" charset="-127"/>
              </a:rPr>
              <a:t>05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774773D-40C0-466D-A451-A1663341A60C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8" name="TextBox 14">
            <a:extLst>
              <a:ext uri="{FF2B5EF4-FFF2-40B4-BE49-F238E27FC236}">
                <a16:creationId xmlns:a16="http://schemas.microsoft.com/office/drawing/2014/main" id="{060FD8EE-68DF-4F0C-B51C-CA9313E60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7825" y="6551613"/>
            <a:ext cx="44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16</a:t>
            </a:r>
            <a:endParaRPr lang="ko-KR" altLang="en-US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12A983-2F40-4AE7-BDE5-8D4041B7E327}"/>
              </a:ext>
            </a:extLst>
          </p:cNvPr>
          <p:cNvSpPr txBox="1"/>
          <p:nvPr/>
        </p:nvSpPr>
        <p:spPr>
          <a:xfrm>
            <a:off x="849313" y="66675"/>
            <a:ext cx="10871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향후 계획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기술 발전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9ED076-E48E-4D64-9E24-945C05F8477F}"/>
              </a:ext>
            </a:extLst>
          </p:cNvPr>
          <p:cNvSpPr/>
          <p:nvPr/>
        </p:nvSpPr>
        <p:spPr>
          <a:xfrm>
            <a:off x="3706813" y="2933700"/>
            <a:ext cx="7562850" cy="13541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r>
              <a:rPr lang="ko-KR" altLang="en-US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 지속적인 사용자 커뮤니케이션 </a:t>
            </a:r>
            <a:endParaRPr lang="en-US" altLang="ko-KR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endParaRPr lang="en-US" altLang="ko-KR" sz="2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사용자들의 지속적인 피드백을 통해 끊임없는 상호작용을 주도하여 뛰어난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UX 설계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구상하고자 함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고객의 의견을 분석해 그들에게 적합한 서비스를 제공하기 위해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설문조사와 인터뷰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진행할 예정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26A270-CAD8-4683-9DD1-E792E2ED0677}"/>
              </a:ext>
            </a:extLst>
          </p:cNvPr>
          <p:cNvSpPr/>
          <p:nvPr/>
        </p:nvSpPr>
        <p:spPr>
          <a:xfrm>
            <a:off x="3706813" y="4835525"/>
            <a:ext cx="6432550" cy="1292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r>
              <a:rPr lang="ko-KR" altLang="en-US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 정부 연계 복지 사업 진행</a:t>
            </a:r>
            <a:endParaRPr lang="en-US" altLang="ko-KR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endParaRPr lang="ko-KR" altLang="en-US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정부와 연계하여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독거 노인층 지원 및 서비스 제공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국가 복지 증진에 기여 및 기업의 브랜드 이미지 상승 기대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8B630-09BE-4D4D-A62A-A9E9E22F6430}"/>
              </a:ext>
            </a:extLst>
          </p:cNvPr>
          <p:cNvSpPr/>
          <p:nvPr/>
        </p:nvSpPr>
        <p:spPr>
          <a:xfrm>
            <a:off x="3706813" y="1063625"/>
            <a:ext cx="7018337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r>
              <a:rPr lang="ko-KR" altLang="en-US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 목적 및 목표 고객층 확장</a:t>
            </a:r>
            <a:endParaRPr lang="en-US" altLang="ko-KR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endParaRPr lang="en-US" altLang="ko-KR" sz="2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의료적으로만 사용되는 아이템을 점차 업그레이드시켜 보다 다양하게 활용될 수 있도록 발전</a:t>
            </a:r>
            <a:endParaRPr lang="en-US" altLang="ko-KR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기능 확장에 따른 사용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고객층의 확장 </a:t>
            </a: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기대</a:t>
            </a:r>
          </a:p>
        </p:txBody>
      </p:sp>
      <p:pic>
        <p:nvPicPr>
          <p:cNvPr id="20485" name="그림 7">
            <a:extLst>
              <a:ext uri="{FF2B5EF4-FFF2-40B4-BE49-F238E27FC236}">
                <a16:creationId xmlns:a16="http://schemas.microsoft.com/office/drawing/2014/main" id="{F523F73D-265B-4F31-BEED-E27C7B83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898775"/>
            <a:ext cx="203835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그림 9">
            <a:extLst>
              <a:ext uri="{FF2B5EF4-FFF2-40B4-BE49-F238E27FC236}">
                <a16:creationId xmlns:a16="http://schemas.microsoft.com/office/drawing/2014/main" id="{1CF6AE24-29DB-4277-BD85-3D78F8DE7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525713"/>
            <a:ext cx="130175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그림 10">
            <a:extLst>
              <a:ext uri="{FF2B5EF4-FFF2-40B4-BE49-F238E27FC236}">
                <a16:creationId xmlns:a16="http://schemas.microsoft.com/office/drawing/2014/main" id="{D830B3D1-B3AA-43CA-9C2D-6B4B13D57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4576763"/>
            <a:ext cx="1501775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그림 11">
            <a:extLst>
              <a:ext uri="{FF2B5EF4-FFF2-40B4-BE49-F238E27FC236}">
                <a16:creationId xmlns:a16="http://schemas.microsoft.com/office/drawing/2014/main" id="{98AC8840-79EA-4BA4-8BBD-D53BBF88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04875"/>
            <a:ext cx="171767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그림 15">
            <a:extLst>
              <a:ext uri="{FF2B5EF4-FFF2-40B4-BE49-F238E27FC236}">
                <a16:creationId xmlns:a16="http://schemas.microsoft.com/office/drawing/2014/main" id="{335362B7-0E47-4EEC-9D9D-415425BC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900113"/>
            <a:ext cx="801688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그림 16">
            <a:extLst>
              <a:ext uri="{FF2B5EF4-FFF2-40B4-BE49-F238E27FC236}">
                <a16:creationId xmlns:a16="http://schemas.microsoft.com/office/drawing/2014/main" id="{CBCF3540-C47B-4A23-8BD7-EF7336233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1246188"/>
            <a:ext cx="1011237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AFBBC6-225E-4786-AE87-EC59D1625594}"/>
              </a:ext>
            </a:extLst>
          </p:cNvPr>
          <p:cNvSpPr txBox="1"/>
          <p:nvPr/>
        </p:nvSpPr>
        <p:spPr>
          <a:xfrm>
            <a:off x="849313" y="66675"/>
            <a:ext cx="12715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향후 계획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서비스 발전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EC14CDF8-D3A5-405A-B0A7-14678D92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87DD407-AD71-4A8B-8135-CD30CB0614C1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F8F1B7BE-80F3-4F06-86CA-4CEB4AABB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7825" y="6551613"/>
            <a:ext cx="44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17</a:t>
            </a:r>
            <a:endParaRPr lang="ko-KR" altLang="en-US" b="1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그룹 6">
            <a:extLst>
              <a:ext uri="{FF2B5EF4-FFF2-40B4-BE49-F238E27FC236}">
                <a16:creationId xmlns:a16="http://schemas.microsoft.com/office/drawing/2014/main" id="{8D10B826-CCF2-4224-8CC5-9594184A1D65}"/>
              </a:ext>
            </a:extLst>
          </p:cNvPr>
          <p:cNvGrpSpPr>
            <a:grpSpLocks/>
          </p:cNvGrpSpPr>
          <p:nvPr/>
        </p:nvGrpSpPr>
        <p:grpSpPr bwMode="auto">
          <a:xfrm>
            <a:off x="1465263" y="2163763"/>
            <a:ext cx="2913062" cy="1736725"/>
            <a:chOff x="3268663" y="2240868"/>
            <a:chExt cx="3096345" cy="21242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092BE-8A24-4F1C-95BC-4347CF67DB10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목차</a:t>
              </a:r>
              <a:endPara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BF8E129-4E89-46E7-AFD1-F6499677FD08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11267" name="그림 5">
            <a:extLst>
              <a:ext uri="{FF2B5EF4-FFF2-40B4-BE49-F238E27FC236}">
                <a16:creationId xmlns:a16="http://schemas.microsoft.com/office/drawing/2014/main" id="{123E9DF8-662F-4939-8BC7-8518979739B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A597-A5CA-4458-89B3-BFEA64668418}"/>
              </a:ext>
            </a:extLst>
          </p:cNvPr>
          <p:cNvGrpSpPr/>
          <p:nvPr/>
        </p:nvGrpSpPr>
        <p:grpSpPr>
          <a:xfrm>
            <a:off x="7320136" y="737264"/>
            <a:ext cx="3997104" cy="5383471"/>
            <a:chOff x="7283472" y="1005254"/>
            <a:chExt cx="3997104" cy="53834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42E3C2-7A12-48CE-AC7A-A0D9838B2BB9}"/>
                </a:ext>
              </a:extLst>
            </p:cNvPr>
            <p:cNvSpPr txBox="1"/>
            <p:nvPr/>
          </p:nvSpPr>
          <p:spPr>
            <a:xfrm>
              <a:off x="7283472" y="1005254"/>
              <a:ext cx="3673068" cy="43088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1. </a:t>
              </a:r>
              <a:r>
                <a:rPr lang="ko-KR" altLang="en-US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아이디어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4845F5-4DEA-4CB7-AAAF-2671DD88C30A}"/>
                </a:ext>
              </a:extLst>
            </p:cNvPr>
            <p:cNvSpPr txBox="1"/>
            <p:nvPr/>
          </p:nvSpPr>
          <p:spPr>
            <a:xfrm>
              <a:off x="7283472" y="1667760"/>
              <a:ext cx="3205016" cy="43088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2. </a:t>
              </a:r>
              <a:r>
                <a:rPr lang="ko-KR" altLang="en-US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아이디어 소개</a:t>
              </a:r>
              <a:endPara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B98EBC-B290-4180-86E2-12789831A2AA}"/>
                </a:ext>
              </a:extLst>
            </p:cNvPr>
            <p:cNvSpPr txBox="1"/>
            <p:nvPr/>
          </p:nvSpPr>
          <p:spPr>
            <a:xfrm>
              <a:off x="7283472" y="2324781"/>
              <a:ext cx="3997104" cy="209288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3. </a:t>
              </a:r>
              <a:r>
                <a:rPr lang="ko-KR" altLang="en-US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마케팅 전략</a:t>
              </a:r>
              <a:endPara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285750" indent="-285750" eaLnBrk="1" fontAlgn="auto" latinLnBrk="1" hangingPunct="1">
                <a:spcBef>
                  <a:spcPts val="0"/>
                </a:spcBef>
                <a:spcAft>
                  <a:spcPts val="0"/>
                </a:spcAft>
                <a:buFont typeface="12롯데마트드림Bold" panose="02020603020101020101" pitchFamily="18" charset="-127"/>
                <a:buChar char="-"/>
                <a:defRPr/>
              </a:pPr>
              <a:r>
                <a:rPr lang="ko-KR" altLang="en-US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타겟</a:t>
              </a:r>
              <a:endParaRPr lang="en-US" altLang="ko-KR" dirty="0">
                <a:solidFill>
                  <a:srgbClr val="49596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285750" indent="-285750">
                <a:buFont typeface="12롯데마트드림Bold" panose="02020603020101020101" pitchFamily="18" charset="-127"/>
                <a:buChar char="-"/>
              </a:pPr>
              <a:r>
                <a:rPr lang="ko-KR" altLang="en-US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고객 페르소나</a:t>
              </a:r>
              <a:endParaRPr lang="en-US" altLang="ko-KR" dirty="0">
                <a:solidFill>
                  <a:srgbClr val="49596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285750" indent="-285750">
                <a:buFont typeface="12롯데마트드림Bold" panose="02020603020101020101" pitchFamily="18" charset="-127"/>
                <a:buChar char="-"/>
              </a:pPr>
              <a:r>
                <a:rPr lang="en-US" altLang="ko-KR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SWOT</a:t>
              </a:r>
            </a:p>
            <a:p>
              <a:pPr marL="285750" indent="-285750">
                <a:buFont typeface="12롯데마트드림Bold" panose="02020603020101020101" pitchFamily="18" charset="-127"/>
                <a:buChar char="-"/>
              </a:pPr>
              <a:r>
                <a:rPr lang="ko-KR" altLang="en-US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수익모델</a:t>
              </a:r>
              <a:endParaRPr lang="en-US" altLang="ko-KR" dirty="0">
                <a:solidFill>
                  <a:srgbClr val="49596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285750" indent="-285750">
                <a:buFont typeface="12롯데마트드림Bold" panose="02020603020101020101" pitchFamily="18" charset="-127"/>
                <a:buChar char="-"/>
              </a:pPr>
              <a:r>
                <a:rPr lang="ko-KR" altLang="en-US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원가분석</a:t>
              </a:r>
              <a:endParaRPr lang="en-US" altLang="ko-KR" dirty="0">
                <a:solidFill>
                  <a:srgbClr val="49596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285750" indent="-285750">
                <a:buFont typeface="12롯데마트드림Bold" panose="02020603020101020101" pitchFamily="18" charset="-127"/>
                <a:buChar char="-"/>
              </a:pPr>
              <a:r>
                <a:rPr lang="ko-KR" altLang="en-US" dirty="0">
                  <a:solidFill>
                    <a:srgbClr val="49596B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경쟁사분석</a:t>
              </a:r>
              <a:endParaRPr lang="en-US" altLang="ko-KR" dirty="0">
                <a:solidFill>
                  <a:srgbClr val="49596B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2D2C3-8974-4F7A-8DB0-9802E76C0C87}"/>
                </a:ext>
              </a:extLst>
            </p:cNvPr>
            <p:cNvSpPr txBox="1"/>
            <p:nvPr/>
          </p:nvSpPr>
          <p:spPr>
            <a:xfrm>
              <a:off x="7284521" y="4643796"/>
              <a:ext cx="3205016" cy="43088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4. </a:t>
              </a:r>
              <a:r>
                <a:rPr lang="ko-KR" altLang="en-US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제품 동작 설명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B4E359-3F36-4AA6-9F10-E4655247C075}"/>
                </a:ext>
              </a:extLst>
            </p:cNvPr>
            <p:cNvSpPr txBox="1"/>
            <p:nvPr/>
          </p:nvSpPr>
          <p:spPr>
            <a:xfrm>
              <a:off x="7283472" y="5300817"/>
              <a:ext cx="3205016" cy="43088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5. </a:t>
              </a:r>
              <a:r>
                <a:rPr lang="ko-KR" altLang="en-US" sz="28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향후계획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AEF1FE-7061-468D-B7BE-2185A3F81F47}"/>
                </a:ext>
              </a:extLst>
            </p:cNvPr>
            <p:cNvSpPr txBox="1"/>
            <p:nvPr/>
          </p:nvSpPr>
          <p:spPr>
            <a:xfrm>
              <a:off x="7283472" y="5957838"/>
              <a:ext cx="3205016" cy="43088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800" b="1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QnA</a:t>
              </a:r>
              <a:endPara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C1AF6F6C-0536-4E12-A229-1BEDC821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06683"/>
              </p:ext>
            </p:extLst>
          </p:nvPr>
        </p:nvGraphicFramePr>
        <p:xfrm>
          <a:off x="1177925" y="1201738"/>
          <a:ext cx="9682165" cy="4483101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242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1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0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7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8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추진 계획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</a:t>
                      </a: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설문조사</a:t>
                      </a:r>
                      <a:r>
                        <a:rPr lang="en-US" altLang="ko-KR" sz="14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시장 분석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VER1</a:t>
                      </a:r>
                      <a:r>
                        <a:rPr lang="en-US" altLang="ko-KR" sz="14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제작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마케팅 시작 및 홈페이지 제작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VER2 </a:t>
                      </a: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제작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무료 테스트 및 </a:t>
                      </a:r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TV </a:t>
                      </a: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광고 진행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VER3/4 </a:t>
                      </a: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제작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국가 연계 복지 사업 </a:t>
                      </a:r>
                      <a:r>
                        <a:rPr lang="ko-KR" altLang="en-US" sz="14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진행</a:t>
                      </a:r>
                      <a:endParaRPr lang="en-US" altLang="ko-KR" sz="14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지속적인 사용자 </a:t>
                      </a:r>
                      <a:endParaRPr lang="en-US" altLang="ko-KR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커뮤니케이션</a:t>
                      </a:r>
                    </a:p>
                  </a:txBody>
                  <a:tcPr marT="45220" marB="452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T="45220" marB="4522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F390D49-6104-4E82-AC15-F9432200194C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오각형 52">
            <a:extLst>
              <a:ext uri="{FF2B5EF4-FFF2-40B4-BE49-F238E27FC236}">
                <a16:creationId xmlns:a16="http://schemas.microsoft.com/office/drawing/2014/main" id="{190D438C-98C1-451E-B702-FC2123C9E862}"/>
              </a:ext>
            </a:extLst>
          </p:cNvPr>
          <p:cNvSpPr/>
          <p:nvPr/>
        </p:nvSpPr>
        <p:spPr>
          <a:xfrm>
            <a:off x="3784601" y="1800225"/>
            <a:ext cx="1267284" cy="271463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사전 조사</a:t>
            </a:r>
          </a:p>
        </p:txBody>
      </p:sp>
      <p:sp>
        <p:nvSpPr>
          <p:cNvPr id="54" name="오각형 53">
            <a:extLst>
              <a:ext uri="{FF2B5EF4-FFF2-40B4-BE49-F238E27FC236}">
                <a16:creationId xmlns:a16="http://schemas.microsoft.com/office/drawing/2014/main" id="{5AE8B521-A126-4DBE-84A5-8876DD21A8C5}"/>
              </a:ext>
            </a:extLst>
          </p:cNvPr>
          <p:cNvSpPr/>
          <p:nvPr/>
        </p:nvSpPr>
        <p:spPr>
          <a:xfrm>
            <a:off x="3784601" y="2289175"/>
            <a:ext cx="1267284" cy="26987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TP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병행</a:t>
            </a:r>
          </a:p>
        </p:txBody>
      </p:sp>
      <p:sp>
        <p:nvSpPr>
          <p:cNvPr id="55" name="오각형 54">
            <a:extLst>
              <a:ext uri="{FF2B5EF4-FFF2-40B4-BE49-F238E27FC236}">
                <a16:creationId xmlns:a16="http://schemas.microsoft.com/office/drawing/2014/main" id="{04DA4975-523D-459C-B247-72E9A3EB4289}"/>
              </a:ext>
            </a:extLst>
          </p:cNvPr>
          <p:cNvSpPr/>
          <p:nvPr/>
        </p:nvSpPr>
        <p:spPr>
          <a:xfrm>
            <a:off x="5051885" y="2792413"/>
            <a:ext cx="2071793" cy="27146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홍보</a:t>
            </a:r>
          </a:p>
        </p:txBody>
      </p:sp>
      <p:sp>
        <p:nvSpPr>
          <p:cNvPr id="56" name="오각형 55">
            <a:extLst>
              <a:ext uri="{FF2B5EF4-FFF2-40B4-BE49-F238E27FC236}">
                <a16:creationId xmlns:a16="http://schemas.microsoft.com/office/drawing/2014/main" id="{A4D17069-DF63-4490-B0DA-89E865DBDB84}"/>
              </a:ext>
            </a:extLst>
          </p:cNvPr>
          <p:cNvSpPr/>
          <p:nvPr/>
        </p:nvSpPr>
        <p:spPr>
          <a:xfrm>
            <a:off x="5051885" y="3335338"/>
            <a:ext cx="3240359" cy="26987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TP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병행</a:t>
            </a:r>
          </a:p>
        </p:txBody>
      </p:sp>
      <p:sp>
        <p:nvSpPr>
          <p:cNvPr id="57" name="오각형 56">
            <a:extLst>
              <a:ext uri="{FF2B5EF4-FFF2-40B4-BE49-F238E27FC236}">
                <a16:creationId xmlns:a16="http://schemas.microsoft.com/office/drawing/2014/main" id="{5FBE59C0-22DC-4496-8F8E-99F10E7E34BD}"/>
              </a:ext>
            </a:extLst>
          </p:cNvPr>
          <p:cNvSpPr/>
          <p:nvPr/>
        </p:nvSpPr>
        <p:spPr>
          <a:xfrm>
            <a:off x="8292244" y="3768725"/>
            <a:ext cx="2499581" cy="269875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마케팅 서비스</a:t>
            </a:r>
          </a:p>
        </p:txBody>
      </p:sp>
      <p:sp>
        <p:nvSpPr>
          <p:cNvPr id="58" name="오각형 57">
            <a:extLst>
              <a:ext uri="{FF2B5EF4-FFF2-40B4-BE49-F238E27FC236}">
                <a16:creationId xmlns:a16="http://schemas.microsoft.com/office/drawing/2014/main" id="{7941EAB6-4F6D-459E-A014-DCD863C8E1B5}"/>
              </a:ext>
            </a:extLst>
          </p:cNvPr>
          <p:cNvSpPr/>
          <p:nvPr/>
        </p:nvSpPr>
        <p:spPr>
          <a:xfrm>
            <a:off x="8292244" y="4256088"/>
            <a:ext cx="2499581" cy="271462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TP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병행</a:t>
            </a:r>
          </a:p>
        </p:txBody>
      </p:sp>
      <p:sp>
        <p:nvSpPr>
          <p:cNvPr id="59" name="오각형 58">
            <a:extLst>
              <a:ext uri="{FF2B5EF4-FFF2-40B4-BE49-F238E27FC236}">
                <a16:creationId xmlns:a16="http://schemas.microsoft.com/office/drawing/2014/main" id="{24393433-F85A-433C-989B-C3AD71638B3B}"/>
              </a:ext>
            </a:extLst>
          </p:cNvPr>
          <p:cNvSpPr/>
          <p:nvPr/>
        </p:nvSpPr>
        <p:spPr>
          <a:xfrm>
            <a:off x="3784600" y="5283200"/>
            <a:ext cx="7007225" cy="271463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개선 및 피드백 반영</a:t>
            </a:r>
          </a:p>
        </p:txBody>
      </p:sp>
      <p:sp>
        <p:nvSpPr>
          <p:cNvPr id="61" name="오각형 60">
            <a:extLst>
              <a:ext uri="{FF2B5EF4-FFF2-40B4-BE49-F238E27FC236}">
                <a16:creationId xmlns:a16="http://schemas.microsoft.com/office/drawing/2014/main" id="{DCC14B65-CFEC-4443-BFE0-53F6F344ECFD}"/>
              </a:ext>
            </a:extLst>
          </p:cNvPr>
          <p:cNvSpPr/>
          <p:nvPr/>
        </p:nvSpPr>
        <p:spPr>
          <a:xfrm>
            <a:off x="9480376" y="4745038"/>
            <a:ext cx="1311449" cy="269875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 확장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521DA146-6E51-4100-8C27-CD40D9E1D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90237-AC08-446D-AF56-A0003F47C6E4}"/>
              </a:ext>
            </a:extLst>
          </p:cNvPr>
          <p:cNvSpPr txBox="1"/>
          <p:nvPr/>
        </p:nvSpPr>
        <p:spPr>
          <a:xfrm>
            <a:off x="849313" y="66675"/>
            <a:ext cx="108743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향후 계획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추진 일정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9ADC45-75F8-4BA9-B9F0-DF754A965AA1}"/>
              </a:ext>
            </a:extLst>
          </p:cNvPr>
          <p:cNvCxnSpPr>
            <a:cxnSpLocks/>
          </p:cNvCxnSpPr>
          <p:nvPr/>
        </p:nvCxnSpPr>
        <p:spPr>
          <a:xfrm>
            <a:off x="10417175" y="1052513"/>
            <a:ext cx="596900" cy="5207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10571A-429A-4978-B6AD-F407D5978792}"/>
              </a:ext>
            </a:extLst>
          </p:cNvPr>
          <p:cNvCxnSpPr>
            <a:cxnSpLocks/>
          </p:cNvCxnSpPr>
          <p:nvPr/>
        </p:nvCxnSpPr>
        <p:spPr>
          <a:xfrm>
            <a:off x="977900" y="5284788"/>
            <a:ext cx="598488" cy="5207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05" name="TextBox 14">
            <a:extLst>
              <a:ext uri="{FF2B5EF4-FFF2-40B4-BE49-F238E27FC236}">
                <a16:creationId xmlns:a16="http://schemas.microsoft.com/office/drawing/2014/main" id="{A457F754-2F07-495B-BD37-E818F549D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7825" y="6551613"/>
            <a:ext cx="44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18</a:t>
            </a:r>
            <a:endParaRPr lang="ko-KR" altLang="en-US" b="1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15CA2F-D64E-4D54-97A0-E73F4CADFCF8}"/>
              </a:ext>
            </a:extLst>
          </p:cNvPr>
          <p:cNvSpPr txBox="1"/>
          <p:nvPr/>
        </p:nvSpPr>
        <p:spPr>
          <a:xfrm>
            <a:off x="1505490" y="2051700"/>
            <a:ext cx="9181020" cy="27546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ko-KR" sz="173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799AD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QnA</a:t>
            </a:r>
            <a:endParaRPr lang="ko-KR" altLang="en-US" sz="17300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799AD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175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32A574-F055-4C6E-9225-5A5B68A197E8}"/>
              </a:ext>
            </a:extLst>
          </p:cNvPr>
          <p:cNvSpPr/>
          <p:nvPr/>
        </p:nvSpPr>
        <p:spPr bwMode="auto">
          <a:xfrm>
            <a:off x="2827338" y="2312876"/>
            <a:ext cx="6537325" cy="1325562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00CD4F-272E-4301-896D-4A103F6A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237" y="1376772"/>
            <a:ext cx="1440000" cy="1440000"/>
          </a:xfrm>
          <a:prstGeom prst="ellipse">
            <a:avLst/>
          </a:prstGeom>
          <a:ln w="28575" cap="rnd">
            <a:solidFill>
              <a:srgbClr val="44556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7F06A7-5970-41EB-A3A7-4900B3A2A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52" t="2524" r="1252" b="22268"/>
          <a:stretch/>
        </p:blipFill>
        <p:spPr>
          <a:xfrm>
            <a:off x="6723225" y="1376772"/>
            <a:ext cx="1440000" cy="1440000"/>
          </a:xfrm>
          <a:prstGeom prst="ellipse">
            <a:avLst/>
          </a:prstGeom>
          <a:ln w="28575" cap="rnd">
            <a:solidFill>
              <a:srgbClr val="44556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A1882D-3BB7-4033-9456-1C387091B1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5" b="24175"/>
          <a:stretch/>
        </p:blipFill>
        <p:spPr>
          <a:xfrm>
            <a:off x="4046231" y="1376772"/>
            <a:ext cx="1440000" cy="1440000"/>
          </a:xfrm>
          <a:prstGeom prst="ellipse">
            <a:avLst/>
          </a:prstGeom>
          <a:ln w="28575" cap="rnd">
            <a:solidFill>
              <a:srgbClr val="44556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C9B79B-2C6C-4B88-9526-36E2F9C1DC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33" b="5367"/>
          <a:stretch/>
        </p:blipFill>
        <p:spPr>
          <a:xfrm>
            <a:off x="4046231" y="4113236"/>
            <a:ext cx="1440000" cy="1440000"/>
          </a:xfrm>
          <a:prstGeom prst="ellipse">
            <a:avLst/>
          </a:prstGeom>
          <a:ln w="28575" cap="rnd">
            <a:solidFill>
              <a:srgbClr val="44556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425658-36B7-4164-9AE1-3E0813C87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8528" y="4053354"/>
            <a:ext cx="1440000" cy="1440000"/>
          </a:xfrm>
          <a:prstGeom prst="ellipse">
            <a:avLst/>
          </a:prstGeom>
          <a:ln w="28575" cap="rnd">
            <a:solidFill>
              <a:srgbClr val="44556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BE9E3BE-073A-482A-8547-ACFAC0DD72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225" b="15775"/>
          <a:stretch/>
        </p:blipFill>
        <p:spPr>
          <a:xfrm>
            <a:off x="6728347" y="4073770"/>
            <a:ext cx="1440000" cy="1440000"/>
          </a:xfrm>
          <a:prstGeom prst="ellipse">
            <a:avLst/>
          </a:prstGeom>
          <a:ln w="28575" cap="rnd">
            <a:solidFill>
              <a:srgbClr val="44556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BE1E47-ACF4-4790-834E-F1F9830C13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179" t="13240" r="7300" b="13240"/>
          <a:stretch/>
        </p:blipFill>
        <p:spPr>
          <a:xfrm>
            <a:off x="1369237" y="4113236"/>
            <a:ext cx="1440000" cy="1440000"/>
          </a:xfrm>
          <a:prstGeom prst="ellipse">
            <a:avLst/>
          </a:prstGeom>
          <a:ln w="28575" cap="rnd">
            <a:solidFill>
              <a:srgbClr val="44556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F23267-7944-42F9-8430-79FE3FEB79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8528" y="1376772"/>
            <a:ext cx="1440000" cy="1440000"/>
          </a:xfrm>
          <a:prstGeom prst="ellipse">
            <a:avLst/>
          </a:prstGeom>
          <a:ln w="28575" cap="rnd">
            <a:solidFill>
              <a:srgbClr val="44556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91EB93-3D08-4AF4-9B00-AF683D907E7E}"/>
              </a:ext>
            </a:extLst>
          </p:cNvPr>
          <p:cNvSpPr txBox="1"/>
          <p:nvPr/>
        </p:nvSpPr>
        <p:spPr>
          <a:xfrm>
            <a:off x="1021532" y="2832611"/>
            <a:ext cx="212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조한울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빅데이터공학과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총괄팀장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7B0723-1474-4E11-BDC1-1501723D84D1}"/>
              </a:ext>
            </a:extLst>
          </p:cNvPr>
          <p:cNvSpPr txBox="1"/>
          <p:nvPr/>
        </p:nvSpPr>
        <p:spPr>
          <a:xfrm>
            <a:off x="3704113" y="2832611"/>
            <a:ext cx="212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이아미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의료생명공학과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경영전략팀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30C9BF-47D4-4931-92C1-998B2C84CD9E}"/>
              </a:ext>
            </a:extLst>
          </p:cNvPr>
          <p:cNvSpPr txBox="1"/>
          <p:nvPr/>
        </p:nvSpPr>
        <p:spPr>
          <a:xfrm>
            <a:off x="6398451" y="2832611"/>
            <a:ext cx="212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이민찬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에너지시스템학과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경영전략팀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D67B4B-5DA9-48A5-9309-55312AB217F6}"/>
              </a:ext>
            </a:extLst>
          </p:cNvPr>
          <p:cNvSpPr txBox="1"/>
          <p:nvPr/>
        </p:nvSpPr>
        <p:spPr>
          <a:xfrm>
            <a:off x="9056682" y="5552031"/>
            <a:ext cx="212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최지우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사물인터넷학과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기술개발팀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E17F83-336C-4A73-B746-758F5541AFF6}"/>
              </a:ext>
            </a:extLst>
          </p:cNvPr>
          <p:cNvSpPr txBox="1"/>
          <p:nvPr/>
        </p:nvSpPr>
        <p:spPr>
          <a:xfrm>
            <a:off x="6420019" y="5553236"/>
            <a:ext cx="212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한예솔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사물인터넷학과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기술개발팀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D732F2-4656-4D1B-9D28-12C15590A8F3}"/>
              </a:ext>
            </a:extLst>
          </p:cNvPr>
          <p:cNvSpPr txBox="1"/>
          <p:nvPr/>
        </p:nvSpPr>
        <p:spPr>
          <a:xfrm>
            <a:off x="3346460" y="5572984"/>
            <a:ext cx="2800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김세윤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의용메카트로닉스공학과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기술개발팀</a:t>
            </a:r>
          </a:p>
          <a:p>
            <a:pPr algn="ctr"/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529123-E9C6-4C55-9F47-ED00AB9518AD}"/>
              </a:ext>
            </a:extLst>
          </p:cNvPr>
          <p:cNvSpPr txBox="1"/>
          <p:nvPr/>
        </p:nvSpPr>
        <p:spPr>
          <a:xfrm>
            <a:off x="708378" y="5567792"/>
            <a:ext cx="280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이수빈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의용메카트로닉스공학과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기술개발팀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06737C-D774-4596-A36E-88D55AC96E84}"/>
              </a:ext>
            </a:extLst>
          </p:cNvPr>
          <p:cNvSpPr txBox="1"/>
          <p:nvPr/>
        </p:nvSpPr>
        <p:spPr>
          <a:xfrm>
            <a:off x="9078513" y="2819676"/>
            <a:ext cx="212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이아영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에너지시스템학과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경영전략팀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BF1094-DB40-4125-A481-99266ACA722B}"/>
              </a:ext>
            </a:extLst>
          </p:cNvPr>
          <p:cNvSpPr txBox="1"/>
          <p:nvPr/>
        </p:nvSpPr>
        <p:spPr>
          <a:xfrm>
            <a:off x="2611090" y="187220"/>
            <a:ext cx="6969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</a:t>
            </a:r>
            <a:r>
              <a:rPr lang="en-US" altLang="ko-KR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logan :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All of Care for Our People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9" name="그림 5">
            <a:extLst>
              <a:ext uri="{FF2B5EF4-FFF2-40B4-BE49-F238E27FC236}">
                <a16:creationId xmlns:a16="http://schemas.microsoft.com/office/drawing/2014/main" id="{38F5E34E-DF31-495B-88CF-1E102FB3D4ED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36062" y="-2151621"/>
            <a:ext cx="180019" cy="637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11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D53466D4-6122-4F8B-A9A8-79DE041D3038}"/>
              </a:ext>
            </a:extLst>
          </p:cNvPr>
          <p:cNvSpPr txBox="1"/>
          <p:nvPr/>
        </p:nvSpPr>
        <p:spPr>
          <a:xfrm>
            <a:off x="2162539" y="698511"/>
            <a:ext cx="351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평소에 약을 복용하는 것을 잊어버리신 적이 있습니까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59A62-D650-4F39-A948-9B4787FD8CD9}"/>
              </a:ext>
            </a:extLst>
          </p:cNvPr>
          <p:cNvSpPr txBox="1"/>
          <p:nvPr/>
        </p:nvSpPr>
        <p:spPr>
          <a:xfrm>
            <a:off x="5675276" y="698511"/>
            <a:ext cx="351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 일정 혹은 투약 정보를 특별하게 다루고 있습니까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9C9B49-D606-4CED-9DD8-5265E0E63AD5}"/>
              </a:ext>
            </a:extLst>
          </p:cNvPr>
          <p:cNvSpPr txBox="1"/>
          <p:nvPr/>
        </p:nvSpPr>
        <p:spPr>
          <a:xfrm>
            <a:off x="2162536" y="3669486"/>
            <a:ext cx="351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병원일정이나 투약정보 등을 </a:t>
            </a:r>
            <a:r>
              <a:rPr lang="ko-KR" altLang="en-US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케어해주는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사람이 있거나 서비스를 이용합니까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56C856-3511-4D12-A921-FD29449E517C}"/>
              </a:ext>
            </a:extLst>
          </p:cNvPr>
          <p:cNvSpPr txBox="1"/>
          <p:nvPr/>
        </p:nvSpPr>
        <p:spPr>
          <a:xfrm>
            <a:off x="5675273" y="3669485"/>
            <a:ext cx="351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당신의 할머니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할아버지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또는 부모님께 사 드릴 의향이 있습니까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FDA579D-EE06-4B94-AA2C-5F0766FFE5D7}"/>
              </a:ext>
            </a:extLst>
          </p:cNvPr>
          <p:cNvGrpSpPr/>
          <p:nvPr/>
        </p:nvGrpSpPr>
        <p:grpSpPr>
          <a:xfrm>
            <a:off x="2493212" y="1283286"/>
            <a:ext cx="2851388" cy="2386201"/>
            <a:chOff x="2032000" y="719666"/>
            <a:chExt cx="8128000" cy="5418667"/>
          </a:xfrm>
        </p:grpSpPr>
        <p:graphicFrame>
          <p:nvGraphicFramePr>
            <p:cNvPr id="39" name="차트 38">
              <a:extLst>
                <a:ext uri="{FF2B5EF4-FFF2-40B4-BE49-F238E27FC236}">
                  <a16:creationId xmlns:a16="http://schemas.microsoft.com/office/drawing/2014/main" id="{7B785524-F644-4301-B635-DE40B3EBC2E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43119935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F4D457-E054-42BA-9BF3-18AAC09AB2F7}"/>
                </a:ext>
              </a:extLst>
            </p:cNvPr>
            <p:cNvSpPr txBox="1"/>
            <p:nvPr/>
          </p:nvSpPr>
          <p:spPr>
            <a:xfrm>
              <a:off x="6064191" y="3207122"/>
              <a:ext cx="2257880" cy="1327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예</a:t>
              </a:r>
              <a:endParaRPr lang="en-US" altLang="ko-KR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74%</a:t>
              </a:r>
              <a:endPara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7FE3776-9583-40BD-BA8F-E940329865BE}"/>
              </a:ext>
            </a:extLst>
          </p:cNvPr>
          <p:cNvGrpSpPr/>
          <p:nvPr/>
        </p:nvGrpSpPr>
        <p:grpSpPr>
          <a:xfrm>
            <a:off x="6005950" y="1283285"/>
            <a:ext cx="2851388" cy="2386201"/>
            <a:chOff x="2032000" y="719666"/>
            <a:chExt cx="8128000" cy="5418667"/>
          </a:xfrm>
        </p:grpSpPr>
        <p:graphicFrame>
          <p:nvGraphicFramePr>
            <p:cNvPr id="42" name="차트 41">
              <a:extLst>
                <a:ext uri="{FF2B5EF4-FFF2-40B4-BE49-F238E27FC236}">
                  <a16:creationId xmlns:a16="http://schemas.microsoft.com/office/drawing/2014/main" id="{A12EB2CE-ECEF-42EC-8A5C-E16A800045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03184465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CEA9B2-D739-4400-A549-989479658235}"/>
                </a:ext>
              </a:extLst>
            </p:cNvPr>
            <p:cNvSpPr txBox="1"/>
            <p:nvPr/>
          </p:nvSpPr>
          <p:spPr>
            <a:xfrm>
              <a:off x="4459957" y="3650877"/>
              <a:ext cx="2257880" cy="1327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아니오</a:t>
              </a:r>
              <a:endParaRPr lang="en-US" altLang="ko-KR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87.1%</a:t>
              </a:r>
              <a:endPara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C29EB84-9439-47B9-8787-53A956736764}"/>
              </a:ext>
            </a:extLst>
          </p:cNvPr>
          <p:cNvGrpSpPr/>
          <p:nvPr/>
        </p:nvGrpSpPr>
        <p:grpSpPr>
          <a:xfrm>
            <a:off x="2493212" y="4254260"/>
            <a:ext cx="2851388" cy="2386201"/>
            <a:chOff x="2032000" y="719666"/>
            <a:chExt cx="8128000" cy="5418667"/>
          </a:xfrm>
        </p:grpSpPr>
        <p:graphicFrame>
          <p:nvGraphicFramePr>
            <p:cNvPr id="45" name="차트 44">
              <a:extLst>
                <a:ext uri="{FF2B5EF4-FFF2-40B4-BE49-F238E27FC236}">
                  <a16:creationId xmlns:a16="http://schemas.microsoft.com/office/drawing/2014/main" id="{87D9DE6C-06C8-4BC3-8EE2-7157FF7D92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78638714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1AA080-3426-4EE5-B83D-28508A8AC243}"/>
                </a:ext>
              </a:extLst>
            </p:cNvPr>
            <p:cNvSpPr txBox="1"/>
            <p:nvPr/>
          </p:nvSpPr>
          <p:spPr>
            <a:xfrm>
              <a:off x="4459957" y="3650877"/>
              <a:ext cx="2257880" cy="1327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아니오</a:t>
              </a:r>
              <a:endParaRPr lang="en-US" altLang="ko-KR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85%</a:t>
              </a:r>
              <a:endPara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98AB779-40FA-4B37-BB69-FFA6202CDFC6}"/>
              </a:ext>
            </a:extLst>
          </p:cNvPr>
          <p:cNvGrpSpPr/>
          <p:nvPr/>
        </p:nvGrpSpPr>
        <p:grpSpPr>
          <a:xfrm>
            <a:off x="6031356" y="4254258"/>
            <a:ext cx="2851388" cy="2386201"/>
            <a:chOff x="2032000" y="719666"/>
            <a:chExt cx="8128000" cy="5418667"/>
          </a:xfrm>
        </p:grpSpPr>
        <p:graphicFrame>
          <p:nvGraphicFramePr>
            <p:cNvPr id="48" name="차트 47">
              <a:extLst>
                <a:ext uri="{FF2B5EF4-FFF2-40B4-BE49-F238E27FC236}">
                  <a16:creationId xmlns:a16="http://schemas.microsoft.com/office/drawing/2014/main" id="{5809C5D6-D430-4C5D-AEAF-E0267A76C91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5340839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E5A813-8A7C-4C0A-963B-0C86F28F6E30}"/>
                </a:ext>
              </a:extLst>
            </p:cNvPr>
            <p:cNvSpPr txBox="1"/>
            <p:nvPr/>
          </p:nvSpPr>
          <p:spPr>
            <a:xfrm>
              <a:off x="5496024" y="3663065"/>
              <a:ext cx="2257880" cy="1327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예</a:t>
              </a:r>
              <a:endParaRPr lang="en-US" altLang="ko-KR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87.1%</a:t>
              </a:r>
              <a:endPara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94CC6B-449A-4871-8983-E0CCE79FC38A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>
            <a:extLst>
              <a:ext uri="{FF2B5EF4-FFF2-40B4-BE49-F238E27FC236}">
                <a16:creationId xmlns:a16="http://schemas.microsoft.com/office/drawing/2014/main" id="{07A8E893-20D4-4CD0-AD7F-271269B4D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ED0CD7-AA46-457A-AB72-DBB31A0D293B}"/>
              </a:ext>
            </a:extLst>
          </p:cNvPr>
          <p:cNvSpPr txBox="1"/>
          <p:nvPr/>
        </p:nvSpPr>
        <p:spPr>
          <a:xfrm>
            <a:off x="849313" y="66675"/>
            <a:ext cx="9220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아이디어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71782F2D-1BEE-42C3-A494-C6E2D25A5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25" y="6524625"/>
            <a:ext cx="333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FCC8F8-BC80-45CD-B48A-ABDAAFF064E8}"/>
              </a:ext>
            </a:extLst>
          </p:cNvPr>
          <p:cNvGrpSpPr/>
          <p:nvPr/>
        </p:nvGrpSpPr>
        <p:grpSpPr>
          <a:xfrm>
            <a:off x="266664" y="651451"/>
            <a:ext cx="11658672" cy="6868612"/>
            <a:chOff x="266664" y="913501"/>
            <a:chExt cx="11658672" cy="660656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2766491-2924-41B2-838B-F514D8333DC1}"/>
                </a:ext>
              </a:extLst>
            </p:cNvPr>
            <p:cNvSpPr/>
            <p:nvPr/>
          </p:nvSpPr>
          <p:spPr>
            <a:xfrm>
              <a:off x="266664" y="913501"/>
              <a:ext cx="11658672" cy="5611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BC0297A7-9792-4F8B-A39F-FDE0C1156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1" t="30264" r="63434" b="50545"/>
            <a:stretch>
              <a:fillRect/>
            </a:stretch>
          </p:blipFill>
          <p:spPr bwMode="auto">
            <a:xfrm>
              <a:off x="3037198" y="1474788"/>
              <a:ext cx="2835275" cy="192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6" name="Picture 2">
              <a:extLst>
                <a:ext uri="{FF2B5EF4-FFF2-40B4-BE49-F238E27FC236}">
                  <a16:creationId xmlns:a16="http://schemas.microsoft.com/office/drawing/2014/main" id="{FA240DFC-E479-400A-8EAD-D2D52F1BF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6" t="34666" r="60204" b="39334"/>
            <a:stretch>
              <a:fillRect/>
            </a:stretch>
          </p:blipFill>
          <p:spPr bwMode="auto">
            <a:xfrm>
              <a:off x="328923" y="1258888"/>
              <a:ext cx="2751137" cy="212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13">
              <a:extLst>
                <a:ext uri="{FF2B5EF4-FFF2-40B4-BE49-F238E27FC236}">
                  <a16:creationId xmlns:a16="http://schemas.microsoft.com/office/drawing/2014/main" id="{5AF6D58F-6071-4D02-A8AC-ADE45B7CA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64" y="3460750"/>
              <a:ext cx="5730875" cy="300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BAAE8D-54E0-42E3-A34C-632DFB74DB6E}"/>
                </a:ext>
              </a:extLst>
            </p:cNvPr>
            <p:cNvSpPr/>
            <p:nvPr/>
          </p:nvSpPr>
          <p:spPr>
            <a:xfrm>
              <a:off x="5960605" y="1320469"/>
              <a:ext cx="79375" cy="331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12롯데마트드림Bold" panose="02020603020101020101" pitchFamily="18" charset="-127"/>
              </a:endParaRPr>
            </a:p>
          </p:txBody>
        </p:sp>
        <p:pic>
          <p:nvPicPr>
            <p:cNvPr id="17" name="그림 4">
              <a:extLst>
                <a:ext uri="{FF2B5EF4-FFF2-40B4-BE49-F238E27FC236}">
                  <a16:creationId xmlns:a16="http://schemas.microsoft.com/office/drawing/2014/main" id="{E519420B-7D13-4BA2-BB33-6B24AEF98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373" y="3108131"/>
              <a:ext cx="573405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6">
              <a:extLst>
                <a:ext uri="{FF2B5EF4-FFF2-40B4-BE49-F238E27FC236}">
                  <a16:creationId xmlns:a16="http://schemas.microsoft.com/office/drawing/2014/main" id="{663465A5-EECA-4C2E-AC01-5FAD91ACF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123" y="1117405"/>
              <a:ext cx="5829300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7">
              <a:extLst>
                <a:ext uri="{FF2B5EF4-FFF2-40B4-BE49-F238E27FC236}">
                  <a16:creationId xmlns:a16="http://schemas.microsoft.com/office/drawing/2014/main" id="{B95D6A76-6CF0-42F1-9C7C-78E5A4A3F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560" y="2112768"/>
              <a:ext cx="576262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990F165-B9AE-49F9-B0AD-CBC932421661}"/>
                </a:ext>
              </a:extLst>
            </p:cNvPr>
            <p:cNvCxnSpPr>
              <a:cxnSpLocks/>
            </p:cNvCxnSpPr>
            <p:nvPr/>
          </p:nvCxnSpPr>
          <p:spPr>
            <a:xfrm>
              <a:off x="8148735" y="1553968"/>
              <a:ext cx="18526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8D958F0-5EF6-4328-99B6-FEB39A288308}"/>
                </a:ext>
              </a:extLst>
            </p:cNvPr>
            <p:cNvCxnSpPr>
              <a:cxnSpLocks/>
            </p:cNvCxnSpPr>
            <p:nvPr/>
          </p:nvCxnSpPr>
          <p:spPr>
            <a:xfrm>
              <a:off x="9282210" y="2708080"/>
              <a:ext cx="2268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4D1C038-868D-42F4-A879-24F9D7C1CDE7}"/>
                </a:ext>
              </a:extLst>
            </p:cNvPr>
            <p:cNvCxnSpPr>
              <a:cxnSpLocks/>
            </p:cNvCxnSpPr>
            <p:nvPr/>
          </p:nvCxnSpPr>
          <p:spPr>
            <a:xfrm>
              <a:off x="10966548" y="3531994"/>
              <a:ext cx="7239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D3250AB-5AF2-42CF-98A4-7D4665D5A1B3}"/>
                </a:ext>
              </a:extLst>
            </p:cNvPr>
            <p:cNvCxnSpPr>
              <a:cxnSpLocks/>
            </p:cNvCxnSpPr>
            <p:nvPr/>
          </p:nvCxnSpPr>
          <p:spPr>
            <a:xfrm>
              <a:off x="7118448" y="3693919"/>
              <a:ext cx="129698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18">
              <a:extLst>
                <a:ext uri="{FF2B5EF4-FFF2-40B4-BE49-F238E27FC236}">
                  <a16:creationId xmlns:a16="http://schemas.microsoft.com/office/drawing/2014/main" id="{49C9747E-278E-4782-B63F-2AE6B7B7C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alphaModFix amt="67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5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216" y="3627931"/>
              <a:ext cx="3893724" cy="389213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1A2DD4D-081D-47DB-860C-7A094A2E3A8B}"/>
                </a:ext>
              </a:extLst>
            </p:cNvPr>
            <p:cNvGrpSpPr/>
            <p:nvPr/>
          </p:nvGrpSpPr>
          <p:grpSpPr>
            <a:xfrm>
              <a:off x="6248936" y="4869160"/>
              <a:ext cx="5437187" cy="1044575"/>
              <a:chOff x="6275388" y="4437063"/>
              <a:chExt cx="5437187" cy="1044575"/>
            </a:xfrm>
            <a:solidFill>
              <a:schemeClr val="bg1">
                <a:alpha val="70000"/>
              </a:schemeClr>
            </a:solidFill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237DB98D-6920-4844-B90C-6B8716249A77}"/>
                  </a:ext>
                </a:extLst>
              </p:cNvPr>
              <p:cNvSpPr/>
              <p:nvPr/>
            </p:nvSpPr>
            <p:spPr>
              <a:xfrm>
                <a:off x="6275388" y="4437063"/>
                <a:ext cx="5437187" cy="10445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12롯데마트드림Bold" panose="02020603020101020101" pitchFamily="18" charset="-127"/>
                </a:endParaRPr>
              </a:p>
            </p:txBody>
          </p:sp>
          <p:sp>
            <p:nvSpPr>
              <p:cNvPr id="33" name="TextBox 1">
                <a:extLst>
                  <a:ext uri="{FF2B5EF4-FFF2-40B4-BE49-F238E27FC236}">
                    <a16:creationId xmlns:a16="http://schemas.microsoft.com/office/drawing/2014/main" id="{509C186D-8745-41EB-A564-387B6CCCB0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2250" y="4540676"/>
                <a:ext cx="5322225" cy="8309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2000" b="1" dirty="0">
                    <a:latin typeface="조선일보명조" pitchFamily="18" charset="-127"/>
                    <a:ea typeface="조선일보명조" pitchFamily="18" charset="-127"/>
                  </a:rPr>
                  <a:t>의료서비스 산업의 확대와 그에 따른 고령자를 위한 보건의료산업의 필요성 </a:t>
                </a:r>
                <a:r>
                  <a:rPr lang="ko-KR" altLang="en-US" sz="2800" b="1" dirty="0">
                    <a:ln w="0"/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조선일보명조" pitchFamily="18" charset="-127"/>
                    <a:ea typeface="조선일보명조" pitchFamily="18" charset="-127"/>
                  </a:rPr>
                  <a:t>증대</a:t>
                </a:r>
                <a:endParaRPr lang="ko-KR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itchFamily="18" charset="-127"/>
                  <a:ea typeface="조선일보명조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065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BEB5AF-74DB-4570-AC6B-FEE69D5B7698}"/>
              </a:ext>
            </a:extLst>
          </p:cNvPr>
          <p:cNvSpPr/>
          <p:nvPr/>
        </p:nvSpPr>
        <p:spPr>
          <a:xfrm>
            <a:off x="-349250" y="2146248"/>
            <a:ext cx="13033375" cy="424815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8199" name="내용 개체 틀 2">
            <a:extLst>
              <a:ext uri="{FF2B5EF4-FFF2-40B4-BE49-F238E27FC236}">
                <a16:creationId xmlns:a16="http://schemas.microsoft.com/office/drawing/2014/main" id="{B2EECE65-77FB-412B-88EB-83306F657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2897854"/>
            <a:ext cx="11464925" cy="3563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상품명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메달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메디컬 달력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기업명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똑배기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상품 설명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정기적으로 내원을 하거나 꾸준히 복약을 해야 하는 환자들에게 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내원 일정 알림과 복약 지도 서비스를 제공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하는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아이템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주요 기능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내원 일정 알림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/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복약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시간알림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/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대기화면 중 시계 기능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상품 리소스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마이크로프로세서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터치 스크린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MySQL,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웹서비스 등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병원에서의 진료 및 개인일정의 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원격 업데이트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가능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400" dirty="0" err="1">
                <a:solidFill>
                  <a:srgbClr val="1817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다제병용이</a:t>
            </a:r>
            <a:r>
              <a:rPr lang="ko-KR" altLang="en-US" sz="2400" dirty="0">
                <a:solidFill>
                  <a:srgbClr val="1817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필요한 </a:t>
            </a:r>
            <a:r>
              <a:rPr lang="ko-KR" altLang="ko-KR" sz="2400" dirty="0">
                <a:solidFill>
                  <a:srgbClr val="1817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노인환자들에</a:t>
            </a:r>
            <a:r>
              <a:rPr lang="ko-KR" altLang="en-US" sz="2400" dirty="0">
                <a:solidFill>
                  <a:srgbClr val="1817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</a:t>
            </a:r>
            <a:r>
              <a:rPr lang="ko-KR" altLang="ko-KR" sz="2400" dirty="0">
                <a:solidFill>
                  <a:srgbClr val="1817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시간대/날짜별로 약을 먹을 수 있도록 지도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44" name="Picture 9">
            <a:extLst>
              <a:ext uri="{FF2B5EF4-FFF2-40B4-BE49-F238E27FC236}">
                <a16:creationId xmlns:a16="http://schemas.microsoft.com/office/drawing/2014/main" id="{FBEAB6CF-0E09-4FFE-9B49-71AA217F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680686"/>
            <a:ext cx="212407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3F24CF-5447-4350-A5B2-0817CB7694A4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8" name="Rectangle 7">
            <a:extLst>
              <a:ext uri="{FF2B5EF4-FFF2-40B4-BE49-F238E27FC236}">
                <a16:creationId xmlns:a16="http://schemas.microsoft.com/office/drawing/2014/main" id="{711A9A5F-5BFD-4E92-A482-85A175B4F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1971675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endParaRPr lang="ko-KR" altLang="en-US"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pic>
        <p:nvPicPr>
          <p:cNvPr id="10249" name="Picture 11">
            <a:extLst>
              <a:ext uri="{FF2B5EF4-FFF2-40B4-BE49-F238E27FC236}">
                <a16:creationId xmlns:a16="http://schemas.microsoft.com/office/drawing/2014/main" id="{B5C73CAB-AB48-46FE-A96C-651DDBC85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28" y="535244"/>
            <a:ext cx="1830388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/2 액자 18">
            <a:extLst>
              <a:ext uri="{FF2B5EF4-FFF2-40B4-BE49-F238E27FC236}">
                <a16:creationId xmlns:a16="http://schemas.microsoft.com/office/drawing/2014/main" id="{970D2A67-EA66-4BBC-82FF-D8A7CD7188B4}"/>
              </a:ext>
            </a:extLst>
          </p:cNvPr>
          <p:cNvSpPr/>
          <p:nvPr/>
        </p:nvSpPr>
        <p:spPr>
          <a:xfrm>
            <a:off x="-6350" y="2097088"/>
            <a:ext cx="725488" cy="725487"/>
          </a:xfrm>
          <a:prstGeom prst="halfFrame">
            <a:avLst>
              <a:gd name="adj1" fmla="val 20833"/>
              <a:gd name="adj2" fmla="val 2197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4596B1-9B02-4D7A-9178-535B47FEF971}"/>
              </a:ext>
            </a:extLst>
          </p:cNvPr>
          <p:cNvGrpSpPr/>
          <p:nvPr/>
        </p:nvGrpSpPr>
        <p:grpSpPr>
          <a:xfrm>
            <a:off x="3575720" y="641000"/>
            <a:ext cx="7175148" cy="970077"/>
            <a:chOff x="3696060" y="944564"/>
            <a:chExt cx="7175148" cy="970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B98DC-0F2E-49E5-8DEE-E8AD8E05F7A2}"/>
                </a:ext>
              </a:extLst>
            </p:cNvPr>
            <p:cNvSpPr txBox="1"/>
            <p:nvPr/>
          </p:nvSpPr>
          <p:spPr>
            <a:xfrm>
              <a:off x="3696060" y="991311"/>
              <a:ext cx="7175148" cy="923330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4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accent6"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4000" b="1" dirty="0">
                  <a:solidFill>
                    <a:schemeClr val="accent5">
                      <a:lumMod val="50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료 </a:t>
              </a:r>
              <a:r>
                <a:rPr lang="ko-KR" altLang="en-US" sz="4000" b="1" dirty="0">
                  <a:solidFill>
                    <a:schemeClr val="accent5">
                      <a:lumMod val="60000"/>
                      <a:lumOff val="40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용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tx2">
                      <a:lumMod val="75000"/>
                      <a:alpha val="42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스마트 캘린더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06B745-357F-48EB-8369-9DDD8452F4FC}"/>
                </a:ext>
              </a:extLst>
            </p:cNvPr>
            <p:cNvSpPr txBox="1"/>
            <p:nvPr/>
          </p:nvSpPr>
          <p:spPr>
            <a:xfrm>
              <a:off x="3723487" y="944564"/>
              <a:ext cx="5135205" cy="923330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“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40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료 </a:t>
              </a:r>
              <a:r>
                <a:rPr lang="ko-KR" altLang="en-US" sz="4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용</a:t>
              </a:r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스마트 캘린더 </a:t>
              </a:r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0253" name="TextBox 3">
            <a:extLst>
              <a:ext uri="{FF2B5EF4-FFF2-40B4-BE49-F238E27FC236}">
                <a16:creationId xmlns:a16="http://schemas.microsoft.com/office/drawing/2014/main" id="{D1C1535A-D6EA-42CF-9300-1E9E643B6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25" y="6524625"/>
            <a:ext cx="333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grpSp>
        <p:nvGrpSpPr>
          <p:cNvPr id="10255" name="그룹 133">
            <a:extLst>
              <a:ext uri="{FF2B5EF4-FFF2-40B4-BE49-F238E27FC236}">
                <a16:creationId xmlns:a16="http://schemas.microsoft.com/office/drawing/2014/main" id="{080B1024-EA7A-4EF7-A599-92B48BEC9135}"/>
              </a:ext>
            </a:extLst>
          </p:cNvPr>
          <p:cNvGrpSpPr>
            <a:grpSpLocks/>
          </p:cNvGrpSpPr>
          <p:nvPr/>
        </p:nvGrpSpPr>
        <p:grpSpPr bwMode="auto">
          <a:xfrm>
            <a:off x="9134475" y="1730488"/>
            <a:ext cx="2928938" cy="1939925"/>
            <a:chOff x="5957012" y="1523541"/>
            <a:chExt cx="3614983" cy="2218072"/>
          </a:xfrm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1AB2017E-2D9E-45DF-B3C6-D856FBD2F068}"/>
                </a:ext>
              </a:extLst>
            </p:cNvPr>
            <p:cNvSpPr/>
            <p:nvPr/>
          </p:nvSpPr>
          <p:spPr bwMode="auto">
            <a:xfrm>
              <a:off x="5957012" y="1523541"/>
              <a:ext cx="3614983" cy="2218072"/>
            </a:xfrm>
            <a:prstGeom prst="roundRect">
              <a:avLst>
                <a:gd name="adj" fmla="val 35"/>
              </a:avLst>
            </a:prstGeom>
            <a:scene3d>
              <a:camera prst="orthographicFront"/>
              <a:lightRig rig="threePt" dir="t"/>
            </a:scene3d>
            <a:sp3d>
              <a:bevelT w="254000" h="635000" prst="angle"/>
              <a:bevelB prst="angle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BA8FA30-2236-48D9-A31C-E82BD3253F7D}"/>
                </a:ext>
              </a:extLst>
            </p:cNvPr>
            <p:cNvSpPr/>
            <p:nvPr/>
          </p:nvSpPr>
          <p:spPr bwMode="auto">
            <a:xfrm>
              <a:off x="6403742" y="3645412"/>
              <a:ext cx="364437" cy="598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649DF9F3-052C-4E70-AED4-97CBB7DB697E}"/>
                </a:ext>
              </a:extLst>
            </p:cNvPr>
            <p:cNvSpPr/>
            <p:nvPr/>
          </p:nvSpPr>
          <p:spPr bwMode="auto">
            <a:xfrm>
              <a:off x="8780422" y="3645412"/>
              <a:ext cx="364437" cy="598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F7E1ED2C-6B5C-4821-936B-21138D48081C}"/>
                </a:ext>
              </a:extLst>
            </p:cNvPr>
            <p:cNvSpPr/>
            <p:nvPr/>
          </p:nvSpPr>
          <p:spPr bwMode="auto">
            <a:xfrm>
              <a:off x="8000604" y="3645412"/>
              <a:ext cx="362477" cy="5989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E10EAEFD-7937-400D-8484-0FF2D487B5A4}"/>
                </a:ext>
              </a:extLst>
            </p:cNvPr>
            <p:cNvSpPr/>
            <p:nvPr/>
          </p:nvSpPr>
          <p:spPr bwMode="auto">
            <a:xfrm>
              <a:off x="7222746" y="3645412"/>
              <a:ext cx="364437" cy="5989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ED5550A1-6B7C-4140-87E0-96DDE84B31FF}"/>
                </a:ext>
              </a:extLst>
            </p:cNvPr>
            <p:cNvSpPr/>
            <p:nvPr/>
          </p:nvSpPr>
          <p:spPr bwMode="auto">
            <a:xfrm>
              <a:off x="6294018" y="1806699"/>
              <a:ext cx="2962522" cy="5645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grpSp>
          <p:nvGrpSpPr>
            <p:cNvPr id="10264" name="그룹 112">
              <a:extLst>
                <a:ext uri="{FF2B5EF4-FFF2-40B4-BE49-F238E27FC236}">
                  <a16:creationId xmlns:a16="http://schemas.microsoft.com/office/drawing/2014/main" id="{33540D44-8A56-4254-8549-5EFCEC28D7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8034" y="1810329"/>
              <a:ext cx="388616" cy="527153"/>
              <a:chOff x="11185527" y="-42773"/>
              <a:chExt cx="1691419" cy="2045305"/>
            </a:xfrm>
          </p:grpSpPr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36BFB264-A704-43E8-ADC0-FBBB79DFD1BA}"/>
                  </a:ext>
                </a:extLst>
              </p:cNvPr>
              <p:cNvSpPr/>
              <p:nvPr/>
            </p:nvSpPr>
            <p:spPr>
              <a:xfrm>
                <a:off x="11181815" y="203716"/>
                <a:ext cx="1697043" cy="179583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7893192C-F24D-4923-BF91-B0D247C42A84}"/>
                  </a:ext>
                </a:extLst>
              </p:cNvPr>
              <p:cNvSpPr/>
              <p:nvPr/>
            </p:nvSpPr>
            <p:spPr>
              <a:xfrm rot="583031">
                <a:off x="11574097" y="1203748"/>
                <a:ext cx="289948" cy="5633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02CCC8F1-5E5F-4134-9F76-4746E118FCB6}"/>
                  </a:ext>
                </a:extLst>
              </p:cNvPr>
              <p:cNvSpPr/>
              <p:nvPr/>
            </p:nvSpPr>
            <p:spPr>
              <a:xfrm>
                <a:off x="12111350" y="1471363"/>
                <a:ext cx="281422" cy="28873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</a:p>
            </p:txBody>
          </p: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6A2C08D4-F28D-48AE-9F93-80CDDC076592}"/>
                  </a:ext>
                </a:extLst>
              </p:cNvPr>
              <p:cNvCxnSpPr/>
              <p:nvPr/>
            </p:nvCxnSpPr>
            <p:spPr>
              <a:xfrm>
                <a:off x="11181815" y="682605"/>
                <a:ext cx="1662932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52" name="TextBox 117">
                <a:extLst>
                  <a:ext uri="{FF2B5EF4-FFF2-40B4-BE49-F238E27FC236}">
                    <a16:creationId xmlns:a16="http://schemas.microsoft.com/office/drawing/2014/main" id="{E2C20DF7-0845-4151-BFF1-8D3917A584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60395" y="-42773"/>
                <a:ext cx="481373" cy="1589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1</a:t>
                </a:r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559A1423-9819-44AD-A4FD-54D89A445CA7}"/>
                  </a:ext>
                </a:extLst>
              </p:cNvPr>
              <p:cNvSpPr/>
              <p:nvPr/>
            </p:nvSpPr>
            <p:spPr>
              <a:xfrm>
                <a:off x="12375717" y="1189663"/>
                <a:ext cx="289948" cy="26057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id="{B34F4613-5A33-4007-9272-C1BC37EB9B77}"/>
                  </a:ext>
                </a:extLst>
              </p:cNvPr>
              <p:cNvSpPr/>
              <p:nvPr/>
            </p:nvSpPr>
            <p:spPr>
              <a:xfrm>
                <a:off x="11284149" y="1105154"/>
                <a:ext cx="298473" cy="2746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65" name="그룹 112">
              <a:extLst>
                <a:ext uri="{FF2B5EF4-FFF2-40B4-BE49-F238E27FC236}">
                  <a16:creationId xmlns:a16="http://schemas.microsoft.com/office/drawing/2014/main" id="{E8100DEF-8965-4C0D-91E5-8BEBDDA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5472" y="1820037"/>
              <a:ext cx="388616" cy="515518"/>
              <a:chOff x="11185527" y="2375"/>
              <a:chExt cx="1691419" cy="2000157"/>
            </a:xfrm>
          </p:grpSpPr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7BA0A649-4906-4873-AA84-F523115843B7}"/>
                  </a:ext>
                </a:extLst>
              </p:cNvPr>
              <p:cNvSpPr/>
              <p:nvPr/>
            </p:nvSpPr>
            <p:spPr>
              <a:xfrm>
                <a:off x="11188476" y="197115"/>
                <a:ext cx="1688518" cy="180287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97AA7629-2A16-4F1B-8014-41EE1164F975}"/>
                  </a:ext>
                </a:extLst>
              </p:cNvPr>
              <p:cNvSpPr/>
              <p:nvPr/>
            </p:nvSpPr>
            <p:spPr>
              <a:xfrm rot="583031">
                <a:off x="11580758" y="1204185"/>
                <a:ext cx="289948" cy="56339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0" name="타원 219">
                <a:extLst>
                  <a:ext uri="{FF2B5EF4-FFF2-40B4-BE49-F238E27FC236}">
                    <a16:creationId xmlns:a16="http://schemas.microsoft.com/office/drawing/2014/main" id="{2C6E9962-62B1-4F02-AAD8-51C86D541E6A}"/>
                  </a:ext>
                </a:extLst>
              </p:cNvPr>
              <p:cNvSpPr/>
              <p:nvPr/>
            </p:nvSpPr>
            <p:spPr>
              <a:xfrm>
                <a:off x="12118011" y="1471799"/>
                <a:ext cx="272892" cy="28874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11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F9CE30D3-8165-4C4E-8E2D-7B6299EC1DC2}"/>
                  </a:ext>
                </a:extLst>
              </p:cNvPr>
              <p:cNvCxnSpPr/>
              <p:nvPr/>
            </p:nvCxnSpPr>
            <p:spPr>
              <a:xfrm>
                <a:off x="11188476" y="676003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45" name="TextBox 117">
                <a:extLst>
                  <a:ext uri="{FF2B5EF4-FFF2-40B4-BE49-F238E27FC236}">
                    <a16:creationId xmlns:a16="http://schemas.microsoft.com/office/drawing/2014/main" id="{2F3BD080-A2FF-4D18-8E3D-1173DDA0CF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8652" y="2375"/>
                <a:ext cx="481373" cy="1589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3</a:t>
                </a:r>
              </a:p>
            </p:txBody>
          </p: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763EB6B3-3D09-4512-9801-1909D28E75A1}"/>
                  </a:ext>
                </a:extLst>
              </p:cNvPr>
              <p:cNvSpPr/>
              <p:nvPr/>
            </p:nvSpPr>
            <p:spPr>
              <a:xfrm>
                <a:off x="12373847" y="1183060"/>
                <a:ext cx="289948" cy="26761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1F105B02-983D-4121-A0F1-F1C285C3A3BF}"/>
                  </a:ext>
                </a:extLst>
              </p:cNvPr>
              <p:cNvSpPr/>
              <p:nvPr/>
            </p:nvSpPr>
            <p:spPr>
              <a:xfrm>
                <a:off x="11290811" y="1105591"/>
                <a:ext cx="298473" cy="2746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66" name="그룹 112">
              <a:extLst>
                <a:ext uri="{FF2B5EF4-FFF2-40B4-BE49-F238E27FC236}">
                  <a16:creationId xmlns:a16="http://schemas.microsoft.com/office/drawing/2014/main" id="{8E79BEDC-6E33-4FA4-840C-F9A467484D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2301" y="1820952"/>
              <a:ext cx="388616" cy="517360"/>
              <a:chOff x="11185527" y="-4765"/>
              <a:chExt cx="1691419" cy="2007297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D103247A-B938-4919-A828-A592C25ED19A}"/>
                  </a:ext>
                </a:extLst>
              </p:cNvPr>
              <p:cNvSpPr/>
              <p:nvPr/>
            </p:nvSpPr>
            <p:spPr>
              <a:xfrm>
                <a:off x="11186193" y="200506"/>
                <a:ext cx="1688518" cy="180286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A5DB1822-29E9-44F2-9403-28CEB53BD108}"/>
                  </a:ext>
                </a:extLst>
              </p:cNvPr>
              <p:cNvSpPr/>
              <p:nvPr/>
            </p:nvSpPr>
            <p:spPr>
              <a:xfrm rot="583031">
                <a:off x="11578475" y="1207573"/>
                <a:ext cx="289948" cy="56339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8CEB2448-619E-431D-99C0-3657EED30F08}"/>
                  </a:ext>
                </a:extLst>
              </p:cNvPr>
              <p:cNvSpPr/>
              <p:nvPr/>
            </p:nvSpPr>
            <p:spPr>
              <a:xfrm>
                <a:off x="12115728" y="1475185"/>
                <a:ext cx="272892" cy="2887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9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91464D3B-2EEB-4FF8-A15B-87B52CEEBA6E}"/>
                  </a:ext>
                </a:extLst>
              </p:cNvPr>
              <p:cNvCxnSpPr/>
              <p:nvPr/>
            </p:nvCxnSpPr>
            <p:spPr>
              <a:xfrm>
                <a:off x="11186193" y="714602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8" name="TextBox 117">
                <a:extLst>
                  <a:ext uri="{FF2B5EF4-FFF2-40B4-BE49-F238E27FC236}">
                    <a16:creationId xmlns:a16="http://schemas.microsoft.com/office/drawing/2014/main" id="{53093047-F1DC-4ECC-BFC7-B3A7A8C1A9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8391" y="-4765"/>
                <a:ext cx="481373" cy="1589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4</a:t>
                </a:r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8ADBAD1B-A0EB-4DF8-AD74-B4E6CE60288C}"/>
                  </a:ext>
                </a:extLst>
              </p:cNvPr>
              <p:cNvSpPr/>
              <p:nvPr/>
            </p:nvSpPr>
            <p:spPr>
              <a:xfrm>
                <a:off x="12371564" y="1186447"/>
                <a:ext cx="289948" cy="26761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F7C9C2BA-DBA1-483F-B627-02076099C66C}"/>
                  </a:ext>
                </a:extLst>
              </p:cNvPr>
              <p:cNvSpPr/>
              <p:nvPr/>
            </p:nvSpPr>
            <p:spPr>
              <a:xfrm>
                <a:off x="11288528" y="1108978"/>
                <a:ext cx="298473" cy="2746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67" name="그룹 112">
              <a:extLst>
                <a:ext uri="{FF2B5EF4-FFF2-40B4-BE49-F238E27FC236}">
                  <a16:creationId xmlns:a16="http://schemas.microsoft.com/office/drawing/2014/main" id="{D2AD68E9-4CC3-4C70-81DF-7478677888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6885" y="1811208"/>
              <a:ext cx="388616" cy="528092"/>
              <a:chOff x="11185527" y="-46412"/>
              <a:chExt cx="1691419" cy="2048944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65B746F2-45A9-4909-8745-499537D162E8}"/>
                  </a:ext>
                </a:extLst>
              </p:cNvPr>
              <p:cNvSpPr/>
              <p:nvPr/>
            </p:nvSpPr>
            <p:spPr>
              <a:xfrm>
                <a:off x="11186338" y="196670"/>
                <a:ext cx="1688518" cy="180287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15EEF448-160A-4217-B785-2B123CB0E8A7}"/>
                  </a:ext>
                </a:extLst>
              </p:cNvPr>
              <p:cNvSpPr/>
              <p:nvPr/>
            </p:nvSpPr>
            <p:spPr>
              <a:xfrm>
                <a:off x="12115879" y="1471355"/>
                <a:ext cx="272892" cy="28874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4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8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BBC4508D-B5C0-4631-878F-9D19252B40FE}"/>
                  </a:ext>
                </a:extLst>
              </p:cNvPr>
              <p:cNvCxnSpPr/>
              <p:nvPr/>
            </p:nvCxnSpPr>
            <p:spPr>
              <a:xfrm>
                <a:off x="11186338" y="675558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1" name="TextBox 117">
                <a:extLst>
                  <a:ext uri="{FF2B5EF4-FFF2-40B4-BE49-F238E27FC236}">
                    <a16:creationId xmlns:a16="http://schemas.microsoft.com/office/drawing/2014/main" id="{136B1EF1-02A2-49D1-BED2-A58FD8284B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9318" y="-46412"/>
                <a:ext cx="481373" cy="1589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2</a:t>
                </a:r>
              </a:p>
            </p:txBody>
          </p:sp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6F2AB2D2-83E6-4DC5-92D2-59BFB858401B}"/>
                  </a:ext>
                </a:extLst>
              </p:cNvPr>
              <p:cNvSpPr/>
              <p:nvPr/>
            </p:nvSpPr>
            <p:spPr>
              <a:xfrm>
                <a:off x="12371715" y="1182615"/>
                <a:ext cx="289948" cy="26761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0A07A14B-612A-41D1-90B9-C80F1C46B851}"/>
                  </a:ext>
                </a:extLst>
              </p:cNvPr>
              <p:cNvSpPr/>
              <p:nvPr/>
            </p:nvSpPr>
            <p:spPr>
              <a:xfrm>
                <a:off x="11288673" y="1105146"/>
                <a:ext cx="298478" cy="27465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06360598-AB41-4664-B92D-C97BAC366EEC}"/>
                </a:ext>
              </a:extLst>
            </p:cNvPr>
            <p:cNvSpPr/>
            <p:nvPr/>
          </p:nvSpPr>
          <p:spPr bwMode="auto">
            <a:xfrm>
              <a:off x="6294018" y="2578124"/>
              <a:ext cx="2962522" cy="56450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grpSp>
          <p:nvGrpSpPr>
            <p:cNvPr id="10269" name="그룹 112">
              <a:extLst>
                <a:ext uri="{FF2B5EF4-FFF2-40B4-BE49-F238E27FC236}">
                  <a16:creationId xmlns:a16="http://schemas.microsoft.com/office/drawing/2014/main" id="{30DEC5EA-5871-419C-9226-00D936E47C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8034" y="2582008"/>
              <a:ext cx="388616" cy="527153"/>
              <a:chOff x="11185527" y="-42773"/>
              <a:chExt cx="1691419" cy="2045305"/>
            </a:xfrm>
          </p:grpSpPr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4928F9C-867B-4E31-A228-49E0DA9BA767}"/>
                  </a:ext>
                </a:extLst>
              </p:cNvPr>
              <p:cNvSpPr/>
              <p:nvPr/>
            </p:nvSpPr>
            <p:spPr>
              <a:xfrm>
                <a:off x="11181815" y="202727"/>
                <a:ext cx="1697043" cy="180287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9B2E71A8-1AD9-4D39-B131-EAAF48681296}"/>
                  </a:ext>
                </a:extLst>
              </p:cNvPr>
              <p:cNvSpPr/>
              <p:nvPr/>
            </p:nvSpPr>
            <p:spPr>
              <a:xfrm rot="583031">
                <a:off x="11574097" y="1209804"/>
                <a:ext cx="289948" cy="5633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3716A9BA-78EE-4ED8-AD02-48528D66F173}"/>
                  </a:ext>
                </a:extLst>
              </p:cNvPr>
              <p:cNvSpPr/>
              <p:nvPr/>
            </p:nvSpPr>
            <p:spPr>
              <a:xfrm>
                <a:off x="12111350" y="1477418"/>
                <a:ext cx="281422" cy="28169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</a:p>
            </p:txBody>
          </p: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A1F2C6AD-C62C-49C0-8D79-BDFDD45167EE}"/>
                  </a:ext>
                </a:extLst>
              </p:cNvPr>
              <p:cNvCxnSpPr/>
              <p:nvPr/>
            </p:nvCxnSpPr>
            <p:spPr>
              <a:xfrm>
                <a:off x="11181815" y="681615"/>
                <a:ext cx="1662932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25" name="TextBox 117">
                <a:extLst>
                  <a:ext uri="{FF2B5EF4-FFF2-40B4-BE49-F238E27FC236}">
                    <a16:creationId xmlns:a16="http://schemas.microsoft.com/office/drawing/2014/main" id="{3E81E604-8734-4BEC-8ED8-E946618AA6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60395" y="-42773"/>
                <a:ext cx="481373" cy="1589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1</a:t>
                </a:r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321E7F6F-F235-403F-8CA1-A7711C4CC233}"/>
                  </a:ext>
                </a:extLst>
              </p:cNvPr>
              <p:cNvSpPr/>
              <p:nvPr/>
            </p:nvSpPr>
            <p:spPr>
              <a:xfrm>
                <a:off x="12375717" y="1188674"/>
                <a:ext cx="289948" cy="26057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73C6F16A-BEAB-475F-9EF5-6942B328EB98}"/>
                  </a:ext>
                </a:extLst>
              </p:cNvPr>
              <p:cNvSpPr/>
              <p:nvPr/>
            </p:nvSpPr>
            <p:spPr>
              <a:xfrm>
                <a:off x="11284149" y="1111209"/>
                <a:ext cx="298473" cy="2746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70" name="그룹 112">
              <a:extLst>
                <a:ext uri="{FF2B5EF4-FFF2-40B4-BE49-F238E27FC236}">
                  <a16:creationId xmlns:a16="http://schemas.microsoft.com/office/drawing/2014/main" id="{79AC5BC5-871D-41C2-81AA-0F8CD50FEC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5472" y="2591716"/>
              <a:ext cx="388616" cy="515518"/>
              <a:chOff x="11185527" y="2375"/>
              <a:chExt cx="1691419" cy="2000157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D12814CC-856E-45BE-B319-CDFB7985C175}"/>
                  </a:ext>
                </a:extLst>
              </p:cNvPr>
              <p:cNvSpPr/>
              <p:nvPr/>
            </p:nvSpPr>
            <p:spPr>
              <a:xfrm>
                <a:off x="11188476" y="196126"/>
                <a:ext cx="1688518" cy="180991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EA27511E-A941-4BF6-9AA5-35D7F9E9D797}"/>
                  </a:ext>
                </a:extLst>
              </p:cNvPr>
              <p:cNvSpPr/>
              <p:nvPr/>
            </p:nvSpPr>
            <p:spPr>
              <a:xfrm rot="583031">
                <a:off x="11580758" y="1203200"/>
                <a:ext cx="289948" cy="57043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54C952D5-FD00-4A33-BBFF-7DAC026590EF}"/>
                  </a:ext>
                </a:extLst>
              </p:cNvPr>
              <p:cNvSpPr/>
              <p:nvPr/>
            </p:nvSpPr>
            <p:spPr>
              <a:xfrm>
                <a:off x="12118011" y="1477854"/>
                <a:ext cx="272892" cy="28169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11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CB298044-99F8-4F64-B0EC-CCEB26924E86}"/>
                  </a:ext>
                </a:extLst>
              </p:cNvPr>
              <p:cNvCxnSpPr/>
              <p:nvPr/>
            </p:nvCxnSpPr>
            <p:spPr>
              <a:xfrm>
                <a:off x="11188476" y="682058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18" name="TextBox 117">
                <a:extLst>
                  <a:ext uri="{FF2B5EF4-FFF2-40B4-BE49-F238E27FC236}">
                    <a16:creationId xmlns:a16="http://schemas.microsoft.com/office/drawing/2014/main" id="{7FD68B79-CA16-40AB-8D1D-B04A1EECFC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8652" y="2375"/>
                <a:ext cx="481373" cy="1589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3</a:t>
                </a: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AF007B0D-03A7-452A-BD1D-FEB3B43C7D65}"/>
                  </a:ext>
                </a:extLst>
              </p:cNvPr>
              <p:cNvSpPr/>
              <p:nvPr/>
            </p:nvSpPr>
            <p:spPr>
              <a:xfrm>
                <a:off x="12373847" y="1189115"/>
                <a:ext cx="289948" cy="26056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7CA5CA8B-CD32-47B0-B293-E80C9EF18508}"/>
                  </a:ext>
                </a:extLst>
              </p:cNvPr>
              <p:cNvSpPr/>
              <p:nvPr/>
            </p:nvSpPr>
            <p:spPr>
              <a:xfrm>
                <a:off x="11290811" y="1111646"/>
                <a:ext cx="298473" cy="27465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71" name="그룹 112">
              <a:extLst>
                <a:ext uri="{FF2B5EF4-FFF2-40B4-BE49-F238E27FC236}">
                  <a16:creationId xmlns:a16="http://schemas.microsoft.com/office/drawing/2014/main" id="{0169D878-B481-4F65-9794-21EE878367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2301" y="2592631"/>
              <a:ext cx="388616" cy="517360"/>
              <a:chOff x="11185527" y="-4765"/>
              <a:chExt cx="1691419" cy="2007297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7AC7F24E-CE8D-42E2-AD62-DC7838B0810D}"/>
                  </a:ext>
                </a:extLst>
              </p:cNvPr>
              <p:cNvSpPr/>
              <p:nvPr/>
            </p:nvSpPr>
            <p:spPr>
              <a:xfrm>
                <a:off x="11186193" y="199517"/>
                <a:ext cx="1688518" cy="180286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35A66D4-4ED7-4F46-AE2B-C6117E715FDF}"/>
                  </a:ext>
                </a:extLst>
              </p:cNvPr>
              <p:cNvSpPr/>
              <p:nvPr/>
            </p:nvSpPr>
            <p:spPr>
              <a:xfrm rot="583031">
                <a:off x="11578475" y="1206588"/>
                <a:ext cx="289948" cy="56339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B3B30D06-69F5-4923-A1C7-5998D8A893AE}"/>
                  </a:ext>
                </a:extLst>
              </p:cNvPr>
              <p:cNvSpPr/>
              <p:nvPr/>
            </p:nvSpPr>
            <p:spPr>
              <a:xfrm>
                <a:off x="12115728" y="1474200"/>
                <a:ext cx="272892" cy="28873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5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9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F3A9315E-80C0-497D-A081-96200F11EC9A}"/>
                  </a:ext>
                </a:extLst>
              </p:cNvPr>
              <p:cNvCxnSpPr/>
              <p:nvPr/>
            </p:nvCxnSpPr>
            <p:spPr>
              <a:xfrm>
                <a:off x="11186193" y="713617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11" name="TextBox 117">
                <a:extLst>
                  <a:ext uri="{FF2B5EF4-FFF2-40B4-BE49-F238E27FC236}">
                    <a16:creationId xmlns:a16="http://schemas.microsoft.com/office/drawing/2014/main" id="{877C4E26-7B4D-4036-8ACA-ED8CBBF6FD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8391" y="-4765"/>
                <a:ext cx="481373" cy="1589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4</a:t>
                </a: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A1CE7DE2-B4E2-4DE2-8C3D-546A13710A92}"/>
                  </a:ext>
                </a:extLst>
              </p:cNvPr>
              <p:cNvSpPr/>
              <p:nvPr/>
            </p:nvSpPr>
            <p:spPr>
              <a:xfrm>
                <a:off x="12371564" y="1185458"/>
                <a:ext cx="289948" cy="26761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5A770ADF-DF0B-493F-BC24-6CCF71FB6359}"/>
                  </a:ext>
                </a:extLst>
              </p:cNvPr>
              <p:cNvSpPr/>
              <p:nvPr/>
            </p:nvSpPr>
            <p:spPr>
              <a:xfrm>
                <a:off x="11288528" y="1107994"/>
                <a:ext cx="298473" cy="2746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grpSp>
          <p:nvGrpSpPr>
            <p:cNvPr id="10272" name="그룹 112">
              <a:extLst>
                <a:ext uri="{FF2B5EF4-FFF2-40B4-BE49-F238E27FC236}">
                  <a16:creationId xmlns:a16="http://schemas.microsoft.com/office/drawing/2014/main" id="{345EBFEF-C46B-434C-B3B2-530ED8240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6885" y="2582887"/>
              <a:ext cx="388616" cy="528092"/>
              <a:chOff x="11185527" y="-46412"/>
              <a:chExt cx="1691419" cy="2048944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07C53952-1317-4BBD-9DAC-8B6F3B68E4F6}"/>
                  </a:ext>
                </a:extLst>
              </p:cNvPr>
              <p:cNvSpPr/>
              <p:nvPr/>
            </p:nvSpPr>
            <p:spPr>
              <a:xfrm>
                <a:off x="11186338" y="202721"/>
                <a:ext cx="1688518" cy="180287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003DE83-3038-43F3-9E06-2E3DB3C290C5}"/>
                  </a:ext>
                </a:extLst>
              </p:cNvPr>
              <p:cNvSpPr/>
              <p:nvPr/>
            </p:nvSpPr>
            <p:spPr>
              <a:xfrm>
                <a:off x="12115879" y="1477406"/>
                <a:ext cx="272892" cy="28874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400">
                    <a:solidFill>
                      <a:srgbClr val="BF9000"/>
                    </a:solidFill>
                    <a:ea typeface="굴림" panose="020B0600000101010101" pitchFamily="50" charset="-127"/>
                  </a:rPr>
                  <a:t>ㅡ</a:t>
                </a:r>
                <a:endParaRPr lang="ko-KR" altLang="en-US" sz="800">
                  <a:solidFill>
                    <a:srgbClr val="BF9000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B1E30722-D865-47CD-9237-DFB875403F2B}"/>
                  </a:ext>
                </a:extLst>
              </p:cNvPr>
              <p:cNvCxnSpPr/>
              <p:nvPr/>
            </p:nvCxnSpPr>
            <p:spPr>
              <a:xfrm>
                <a:off x="11186338" y="681609"/>
                <a:ext cx="1654407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04" name="TextBox 117">
                <a:extLst>
                  <a:ext uri="{FF2B5EF4-FFF2-40B4-BE49-F238E27FC236}">
                    <a16:creationId xmlns:a16="http://schemas.microsoft.com/office/drawing/2014/main" id="{D102E6E1-92F9-4853-BD8D-7DB14CAA5C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9318" y="-46412"/>
                <a:ext cx="481373" cy="1589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1600">
                    <a:ea typeface="굴림" panose="020B0600000101010101" pitchFamily="50" charset="-127"/>
                  </a:rPr>
                  <a:t>2</a:t>
                </a: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CD65AF33-920D-49A0-BBB5-5E052B4BB06D}"/>
                  </a:ext>
                </a:extLst>
              </p:cNvPr>
              <p:cNvSpPr/>
              <p:nvPr/>
            </p:nvSpPr>
            <p:spPr>
              <a:xfrm>
                <a:off x="12371715" y="1188666"/>
                <a:ext cx="289948" cy="26761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 sz="16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0CC486C4-E407-4A37-AA06-AE18CADA6377}"/>
                  </a:ext>
                </a:extLst>
              </p:cNvPr>
              <p:cNvSpPr/>
              <p:nvPr/>
            </p:nvSpPr>
            <p:spPr>
              <a:xfrm>
                <a:off x="11288673" y="1111197"/>
                <a:ext cx="298478" cy="27465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300">
                    <a:solidFill>
                      <a:srgbClr val="A5A5A5"/>
                    </a:solidFill>
                    <a:ea typeface="굴림" panose="020B0600000101010101" pitchFamily="50" charset="-127"/>
                  </a:rPr>
                  <a:t>ㄸ</a:t>
                </a:r>
              </a:p>
            </p:txBody>
          </p:sp>
        </p:grp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09C59448-D333-4179-A7CD-79937B17B7DA}"/>
                </a:ext>
              </a:extLst>
            </p:cNvPr>
            <p:cNvCxnSpPr/>
            <p:nvPr/>
          </p:nvCxnSpPr>
          <p:spPr>
            <a:xfrm>
              <a:off x="7046405" y="2596275"/>
              <a:ext cx="0" cy="530014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4BDA362D-C45C-4E1D-B5EE-9FBA9FEE9BAD}"/>
                </a:ext>
              </a:extLst>
            </p:cNvPr>
            <p:cNvSpPr/>
            <p:nvPr/>
          </p:nvSpPr>
          <p:spPr bwMode="auto">
            <a:xfrm>
              <a:off x="6294018" y="2037219"/>
              <a:ext cx="2962522" cy="3267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67004E4-0C7E-4FEE-B3BC-8CCA41DAF0AA}"/>
                </a:ext>
              </a:extLst>
            </p:cNvPr>
            <p:cNvSpPr/>
            <p:nvPr/>
          </p:nvSpPr>
          <p:spPr bwMode="auto">
            <a:xfrm>
              <a:off x="6294018" y="2808643"/>
              <a:ext cx="2962522" cy="32672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B2B6DD87-3187-45AC-813E-1D6978A2AB64}"/>
                </a:ext>
              </a:extLst>
            </p:cNvPr>
            <p:cNvCxnSpPr/>
            <p:nvPr/>
          </p:nvCxnSpPr>
          <p:spPr>
            <a:xfrm>
              <a:off x="7763524" y="2596275"/>
              <a:ext cx="0" cy="530014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A4B957C3-8FAD-4DA4-A78C-E8D6F809361A}"/>
                </a:ext>
              </a:extLst>
            </p:cNvPr>
            <p:cNvCxnSpPr/>
            <p:nvPr/>
          </p:nvCxnSpPr>
          <p:spPr>
            <a:xfrm>
              <a:off x="8494358" y="2596275"/>
              <a:ext cx="0" cy="530014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BFB73A1-E77E-43C9-BECF-996780DE58CE}"/>
                </a:ext>
              </a:extLst>
            </p:cNvPr>
            <p:cNvCxnSpPr/>
            <p:nvPr/>
          </p:nvCxnSpPr>
          <p:spPr>
            <a:xfrm>
              <a:off x="7046405" y="1832111"/>
              <a:ext cx="0" cy="53183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6BFC34E2-6C1D-41CB-85E9-7055E4A726F7}"/>
                </a:ext>
              </a:extLst>
            </p:cNvPr>
            <p:cNvCxnSpPr/>
            <p:nvPr/>
          </p:nvCxnSpPr>
          <p:spPr>
            <a:xfrm>
              <a:off x="7763524" y="1832111"/>
              <a:ext cx="0" cy="53183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4972CAA6-E5D1-4594-A8C3-E38B6F22B46F}"/>
                </a:ext>
              </a:extLst>
            </p:cNvPr>
            <p:cNvCxnSpPr/>
            <p:nvPr/>
          </p:nvCxnSpPr>
          <p:spPr>
            <a:xfrm>
              <a:off x="8494358" y="1832111"/>
              <a:ext cx="0" cy="53183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13F0D1A-685F-4350-BD49-716DD5ABF0C7}"/>
                </a:ext>
              </a:extLst>
            </p:cNvPr>
            <p:cNvSpPr/>
            <p:nvPr/>
          </p:nvSpPr>
          <p:spPr bwMode="auto">
            <a:xfrm>
              <a:off x="7222746" y="2447436"/>
              <a:ext cx="364437" cy="5808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1C3919F0-3B74-45B9-91EA-6A542F5EAF42}"/>
                </a:ext>
              </a:extLst>
            </p:cNvPr>
            <p:cNvSpPr/>
            <p:nvPr/>
          </p:nvSpPr>
          <p:spPr bwMode="auto">
            <a:xfrm>
              <a:off x="6517383" y="2445620"/>
              <a:ext cx="362479" cy="5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85F4118D-5621-4C44-9926-4CBB8D929E83}"/>
                </a:ext>
              </a:extLst>
            </p:cNvPr>
            <p:cNvSpPr/>
            <p:nvPr/>
          </p:nvSpPr>
          <p:spPr bwMode="auto">
            <a:xfrm>
              <a:off x="7937905" y="2445620"/>
              <a:ext cx="362477" cy="5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520D2CF5-D56F-4372-B263-FF434463EE83}"/>
                </a:ext>
              </a:extLst>
            </p:cNvPr>
            <p:cNvSpPr/>
            <p:nvPr/>
          </p:nvSpPr>
          <p:spPr bwMode="auto">
            <a:xfrm>
              <a:off x="8692251" y="2445620"/>
              <a:ext cx="362479" cy="5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grpSp>
          <p:nvGrpSpPr>
            <p:cNvPr id="10285" name="그룹 161">
              <a:extLst>
                <a:ext uri="{FF2B5EF4-FFF2-40B4-BE49-F238E27FC236}">
                  <a16:creationId xmlns:a16="http://schemas.microsoft.com/office/drawing/2014/main" id="{CD869FB2-219A-4735-911C-B8CE99CC3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9440" y="2274254"/>
              <a:ext cx="244091" cy="238998"/>
              <a:chOff x="6253987" y="4936115"/>
              <a:chExt cx="248538" cy="243351"/>
            </a:xfrm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F806961-E487-4B36-8983-0114EC4FBA1B}"/>
                  </a:ext>
                </a:extLst>
              </p:cNvPr>
              <p:cNvSpPr/>
              <p:nvPr/>
            </p:nvSpPr>
            <p:spPr bwMode="auto">
              <a:xfrm>
                <a:off x="6253139" y="4936874"/>
                <a:ext cx="59851" cy="1053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6DAFC167-660F-49C4-BA26-CFEF506E0589}"/>
                  </a:ext>
                </a:extLst>
              </p:cNvPr>
              <p:cNvSpPr/>
              <p:nvPr/>
            </p:nvSpPr>
            <p:spPr bwMode="auto">
              <a:xfrm rot="2170040">
                <a:off x="6376831" y="4977534"/>
                <a:ext cx="53865" cy="1145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6994C7B-39BA-460A-B119-0E39485B06AB}"/>
                  </a:ext>
                </a:extLst>
              </p:cNvPr>
              <p:cNvSpPr/>
              <p:nvPr/>
            </p:nvSpPr>
            <p:spPr bwMode="auto">
              <a:xfrm rot="5400000">
                <a:off x="6418861" y="5095328"/>
                <a:ext cx="53598" cy="11371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pic>
          <p:nvPicPr>
            <p:cNvPr id="10286" name="그림 162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CB96F668-9D98-419A-AC26-DE0E4279E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085" y="2885257"/>
              <a:ext cx="706950" cy="70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7" name="그림 163" descr="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C3BA7FF0-D5DB-47DE-AE78-BE8F9C6C3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268" y="2880822"/>
              <a:ext cx="711385" cy="71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8" name="그림 164" descr="표지판, 시계, 그리기이(가) 표시된 사진&#10;&#10;자동 생성된 설명">
              <a:extLst>
                <a:ext uri="{FF2B5EF4-FFF2-40B4-BE49-F238E27FC236}">
                  <a16:creationId xmlns:a16="http://schemas.microsoft.com/office/drawing/2014/main" id="{1C013D1E-A418-4009-A443-191FE9052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053" y="2880822"/>
              <a:ext cx="711385" cy="71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89" name="그룹 165">
              <a:extLst>
                <a:ext uri="{FF2B5EF4-FFF2-40B4-BE49-F238E27FC236}">
                  <a16:creationId xmlns:a16="http://schemas.microsoft.com/office/drawing/2014/main" id="{E6F4B76B-6139-4241-B20E-7AEDC71D6E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19259" y="3474786"/>
              <a:ext cx="244091" cy="238998"/>
              <a:chOff x="6253987" y="4936115"/>
              <a:chExt cx="248538" cy="243351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AFD2367-026D-452A-92A0-65C50BF56A02}"/>
                  </a:ext>
                </a:extLst>
              </p:cNvPr>
              <p:cNvSpPr/>
              <p:nvPr/>
            </p:nvSpPr>
            <p:spPr bwMode="auto">
              <a:xfrm>
                <a:off x="6254717" y="4936121"/>
                <a:ext cx="59851" cy="10719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DE9B9CD-AFE3-4751-8734-398FA175B49E}"/>
                  </a:ext>
                </a:extLst>
              </p:cNvPr>
              <p:cNvSpPr/>
              <p:nvPr/>
            </p:nvSpPr>
            <p:spPr bwMode="auto">
              <a:xfrm rot="2170040">
                <a:off x="6376415" y="4978628"/>
                <a:ext cx="55861" cy="11273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CAC4726-0B20-436C-A101-E51F73C0F0C5}"/>
                  </a:ext>
                </a:extLst>
              </p:cNvPr>
              <p:cNvSpPr/>
              <p:nvPr/>
            </p:nvSpPr>
            <p:spPr bwMode="auto">
              <a:xfrm rot="5400000">
                <a:off x="6418445" y="5096422"/>
                <a:ext cx="53598" cy="11371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pic>
          <p:nvPicPr>
            <p:cNvPr id="10290" name="그림 166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DD00EE74-3124-4611-B7A3-3F3742451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539" y="2885257"/>
              <a:ext cx="706950" cy="70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91" name="그룹 167">
              <a:extLst>
                <a:ext uri="{FF2B5EF4-FFF2-40B4-BE49-F238E27FC236}">
                  <a16:creationId xmlns:a16="http://schemas.microsoft.com/office/drawing/2014/main" id="{97E6E1B9-E0A9-47E8-9889-D111A393D5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9440" y="3474786"/>
              <a:ext cx="244091" cy="238998"/>
              <a:chOff x="6253987" y="4936115"/>
              <a:chExt cx="248538" cy="243351"/>
            </a:xfrm>
          </p:grpSpPr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35271823-B1E8-4F9A-86DD-199CE93A4174}"/>
                  </a:ext>
                </a:extLst>
              </p:cNvPr>
              <p:cNvSpPr/>
              <p:nvPr/>
            </p:nvSpPr>
            <p:spPr bwMode="auto">
              <a:xfrm>
                <a:off x="6253139" y="4936121"/>
                <a:ext cx="59851" cy="10719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016E70D3-5059-4F89-9978-5AA4295BFDF1}"/>
                  </a:ext>
                </a:extLst>
              </p:cNvPr>
              <p:cNvSpPr/>
              <p:nvPr/>
            </p:nvSpPr>
            <p:spPr bwMode="auto">
              <a:xfrm rot="2170040">
                <a:off x="6376831" y="4978628"/>
                <a:ext cx="53865" cy="11273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CD808943-CEF8-47D0-97C2-4BAF5BD9B838}"/>
                  </a:ext>
                </a:extLst>
              </p:cNvPr>
              <p:cNvSpPr/>
              <p:nvPr/>
            </p:nvSpPr>
            <p:spPr bwMode="auto">
              <a:xfrm rot="5400000">
                <a:off x="6418861" y="5096422"/>
                <a:ext cx="53598" cy="11371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</p:grpSp>
      <p:sp>
        <p:nvSpPr>
          <p:cNvPr id="117" name="TextBox 1">
            <a:extLst>
              <a:ext uri="{FF2B5EF4-FFF2-40B4-BE49-F238E27FC236}">
                <a16:creationId xmlns:a16="http://schemas.microsoft.com/office/drawing/2014/main" id="{4B2122AF-1356-451F-B501-07DFAABE3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C379E31-4FDB-443A-96D5-78A9A8057946}"/>
              </a:ext>
            </a:extLst>
          </p:cNvPr>
          <p:cNvSpPr txBox="1"/>
          <p:nvPr/>
        </p:nvSpPr>
        <p:spPr>
          <a:xfrm>
            <a:off x="849313" y="66675"/>
            <a:ext cx="9220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아이디어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0AA74B-E1E5-4B94-9EF0-7F2D1715EE06}"/>
              </a:ext>
            </a:extLst>
          </p:cNvPr>
          <p:cNvGrpSpPr/>
          <p:nvPr/>
        </p:nvGrpSpPr>
        <p:grpSpPr>
          <a:xfrm>
            <a:off x="6096000" y="1730488"/>
            <a:ext cx="2928938" cy="1981200"/>
            <a:chOff x="6096000" y="1730488"/>
            <a:chExt cx="2928938" cy="1981200"/>
          </a:xfrm>
        </p:grpSpPr>
        <p:grpSp>
          <p:nvGrpSpPr>
            <p:cNvPr id="10254" name="그룹 129">
              <a:extLst>
                <a:ext uri="{FF2B5EF4-FFF2-40B4-BE49-F238E27FC236}">
                  <a16:creationId xmlns:a16="http://schemas.microsoft.com/office/drawing/2014/main" id="{9F985F95-E4C6-438D-BFB2-A2D068569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0" y="1730488"/>
              <a:ext cx="2928938" cy="1981200"/>
              <a:chOff x="3342358" y="5575764"/>
              <a:chExt cx="3746798" cy="2385969"/>
            </a:xfrm>
          </p:grpSpPr>
          <p:sp>
            <p:nvSpPr>
              <p:cNvPr id="131" name="정육면체 130">
                <a:extLst>
                  <a:ext uri="{FF2B5EF4-FFF2-40B4-BE49-F238E27FC236}">
                    <a16:creationId xmlns:a16="http://schemas.microsoft.com/office/drawing/2014/main" id="{5C474D10-8D74-4CC6-9286-FE922EE6BACC}"/>
                  </a:ext>
                </a:extLst>
              </p:cNvPr>
              <p:cNvSpPr/>
              <p:nvPr/>
            </p:nvSpPr>
            <p:spPr bwMode="auto">
              <a:xfrm>
                <a:off x="3342358" y="5575764"/>
                <a:ext cx="3746798" cy="2385969"/>
              </a:xfrm>
              <a:prstGeom prst="cube">
                <a:avLst>
                  <a:gd name="adj" fmla="val 7683"/>
                </a:avLst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pic>
            <p:nvPicPr>
              <p:cNvPr id="10356" name="그림 132">
                <a:extLst>
                  <a:ext uri="{FF2B5EF4-FFF2-40B4-BE49-F238E27FC236}">
                    <a16:creationId xmlns:a16="http://schemas.microsoft.com/office/drawing/2014/main" id="{5531E4A5-1A14-445F-B3EF-30A5C98B36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2654" y="5829496"/>
                <a:ext cx="3460960" cy="2066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2AA8752-2227-4451-B6CD-A76C21E9CC5F}"/>
                </a:ext>
              </a:extLst>
            </p:cNvPr>
            <p:cNvSpPr/>
            <p:nvPr/>
          </p:nvSpPr>
          <p:spPr>
            <a:xfrm>
              <a:off x="7611441" y="1941175"/>
              <a:ext cx="1258533" cy="1716840"/>
            </a:xfrm>
            <a:prstGeom prst="rect">
              <a:avLst/>
            </a:prstGeom>
            <a:solidFill>
              <a:srgbClr val="FE8E78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 descr="Bomb premium icon">
              <a:extLst>
                <a:ext uri="{FF2B5EF4-FFF2-40B4-BE49-F238E27FC236}">
                  <a16:creationId xmlns:a16="http://schemas.microsoft.com/office/drawing/2014/main" id="{788C3171-B5C1-44B6-BD9A-553E21195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287" y="2945193"/>
              <a:ext cx="594549" cy="59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9C91E0-7F06-495C-B84C-5340BE1D761A}"/>
                </a:ext>
              </a:extLst>
            </p:cNvPr>
            <p:cNvSpPr txBox="1"/>
            <p:nvPr/>
          </p:nvSpPr>
          <p:spPr>
            <a:xfrm>
              <a:off x="7592892" y="2389355"/>
              <a:ext cx="12488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현재시각</a:t>
              </a:r>
              <a:endParaRPr lang="en-US" altLang="ko-KR" sz="1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en-US" altLang="ko-KR" sz="14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19:00`</a:t>
              </a:r>
              <a:endParaRPr lang="ko-KR" altLang="en-US" sz="1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5">
            <a:extLst>
              <a:ext uri="{FF2B5EF4-FFF2-40B4-BE49-F238E27FC236}">
                <a16:creationId xmlns:a16="http://schemas.microsoft.com/office/drawing/2014/main" id="{2E567F0B-C5C8-40F0-B690-8868D2853671}"/>
              </a:ext>
            </a:extLst>
          </p:cNvPr>
          <p:cNvSpPr/>
          <p:nvPr/>
        </p:nvSpPr>
        <p:spPr>
          <a:xfrm>
            <a:off x="849313" y="1550987"/>
            <a:ext cx="3244850" cy="5106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B7C92A0-DEC1-4890-88A5-03EC47DDBC6D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4">
            <a:extLst>
              <a:ext uri="{FF2B5EF4-FFF2-40B4-BE49-F238E27FC236}">
                <a16:creationId xmlns:a16="http://schemas.microsoft.com/office/drawing/2014/main" id="{088E273C-F945-4FC6-A577-EB76E2676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9CA55B-09CB-4694-A558-1D5C0E2A0B3E}"/>
              </a:ext>
            </a:extLst>
          </p:cNvPr>
          <p:cNvSpPr txBox="1"/>
          <p:nvPr/>
        </p:nvSpPr>
        <p:spPr>
          <a:xfrm>
            <a:off x="849313" y="66675"/>
            <a:ext cx="11064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아이템분석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및 마케팅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F903D89-80C7-4713-9A0F-8386D2381B9E}"/>
              </a:ext>
            </a:extLst>
          </p:cNvPr>
          <p:cNvSpPr/>
          <p:nvPr/>
        </p:nvSpPr>
        <p:spPr>
          <a:xfrm>
            <a:off x="-323850" y="825500"/>
            <a:ext cx="3359510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Bold" panose="02020603020101020101" pitchFamily="18" charset="-127"/>
            </a:endParaRPr>
          </a:p>
        </p:txBody>
      </p:sp>
      <p:sp>
        <p:nvSpPr>
          <p:cNvPr id="16391" name="TextBox 5">
            <a:extLst>
              <a:ext uri="{FF2B5EF4-FFF2-40B4-BE49-F238E27FC236}">
                <a16:creationId xmlns:a16="http://schemas.microsoft.com/office/drawing/2014/main" id="{D0505FF7-2912-4D81-8C47-13ED13C39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68" y="900906"/>
            <a:ext cx="27473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000" dirty="0">
                <a:solidFill>
                  <a:srgbClr val="FFFFFF"/>
                </a:solidFill>
                <a:latin typeface="12롯데마트드림Bold" pitchFamily="18" charset="-127"/>
                <a:ea typeface="12롯데마트드림Bold" pitchFamily="18" charset="-127"/>
              </a:rPr>
              <a:t>고객 페르소나</a:t>
            </a:r>
            <a:r>
              <a:rPr lang="en-US" altLang="ko-KR" sz="2000" dirty="0">
                <a:solidFill>
                  <a:srgbClr val="FFFFFF"/>
                </a:solidFill>
                <a:latin typeface="12롯데마트드림Bold" pitchFamily="18" charset="-127"/>
                <a:ea typeface="12롯데마트드림Bold" pitchFamily="18" charset="-127"/>
              </a:rPr>
              <a:t>(persona)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EF3018-A3E7-4254-A6BA-D44D9EE10B72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Bold" panose="02020603020101020101" pitchFamily="18" charset="-127"/>
            </a:endParaRPr>
          </a:p>
        </p:txBody>
      </p:sp>
      <p:sp>
        <p:nvSpPr>
          <p:cNvPr id="36" name="모서리가 둥근 직사각형 30">
            <a:extLst>
              <a:ext uri="{FF2B5EF4-FFF2-40B4-BE49-F238E27FC236}">
                <a16:creationId xmlns:a16="http://schemas.microsoft.com/office/drawing/2014/main" id="{4931A3AE-1734-4E45-A79F-141F07401DA3}"/>
              </a:ext>
            </a:extLst>
          </p:cNvPr>
          <p:cNvSpPr/>
          <p:nvPr/>
        </p:nvSpPr>
        <p:spPr>
          <a:xfrm>
            <a:off x="8353425" y="1550987"/>
            <a:ext cx="3244850" cy="5106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모서리가 둥근 직사각형 29">
            <a:extLst>
              <a:ext uri="{FF2B5EF4-FFF2-40B4-BE49-F238E27FC236}">
                <a16:creationId xmlns:a16="http://schemas.microsoft.com/office/drawing/2014/main" id="{3987054D-6C05-45EC-BF0A-3211446FED70}"/>
              </a:ext>
            </a:extLst>
          </p:cNvPr>
          <p:cNvSpPr/>
          <p:nvPr/>
        </p:nvSpPr>
        <p:spPr>
          <a:xfrm>
            <a:off x="4601369" y="1524793"/>
            <a:ext cx="3244850" cy="5106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B78D6D-D5E3-4582-BB99-E592FAB21B14}"/>
              </a:ext>
            </a:extLst>
          </p:cNvPr>
          <p:cNvGrpSpPr/>
          <p:nvPr/>
        </p:nvGrpSpPr>
        <p:grpSpPr>
          <a:xfrm>
            <a:off x="9075737" y="1574992"/>
            <a:ext cx="1817688" cy="1817687"/>
            <a:chOff x="9055100" y="1331913"/>
            <a:chExt cx="1817688" cy="181768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98A447-3543-4030-AA1F-05281A1175E0}"/>
                </a:ext>
              </a:extLst>
            </p:cNvPr>
            <p:cNvSpPr/>
            <p:nvPr/>
          </p:nvSpPr>
          <p:spPr>
            <a:xfrm>
              <a:off x="9067800" y="1579927"/>
              <a:ext cx="1770063" cy="156967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397" name="그림 41">
              <a:extLst>
                <a:ext uri="{FF2B5EF4-FFF2-40B4-BE49-F238E27FC236}">
                  <a16:creationId xmlns:a16="http://schemas.microsoft.com/office/drawing/2014/main" id="{BD0A3FC5-D939-40DC-AB2C-1692BF532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5100" y="1331913"/>
              <a:ext cx="1817688" cy="1817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99" name="TextBox 43">
            <a:extLst>
              <a:ext uri="{FF2B5EF4-FFF2-40B4-BE49-F238E27FC236}">
                <a16:creationId xmlns:a16="http://schemas.microsoft.com/office/drawing/2014/main" id="{2A3A3E9A-6EE9-42DF-9D97-8E8615698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4516" y="3558778"/>
            <a:ext cx="2038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t>안꼼꼼</a:t>
            </a:r>
            <a:r>
              <a:rPr lang="en-US" altLang="ko-KR" b="1" dirty="0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t>/70</a:t>
            </a:r>
            <a:r>
              <a:rPr lang="ko-KR" altLang="en-US" b="1" dirty="0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t>대 독거</a:t>
            </a:r>
          </a:p>
        </p:txBody>
      </p:sp>
      <p:sp>
        <p:nvSpPr>
          <p:cNvPr id="16400" name="TextBox 44">
            <a:extLst>
              <a:ext uri="{FF2B5EF4-FFF2-40B4-BE49-F238E27FC236}">
                <a16:creationId xmlns:a16="http://schemas.microsoft.com/office/drawing/2014/main" id="{2F6BAA40-9652-4613-8510-A083E769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311" y="3583385"/>
            <a:ext cx="2106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b="1" dirty="0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t>나홀로</a:t>
            </a:r>
            <a:r>
              <a:rPr lang="en-US" altLang="ko-KR" b="1" dirty="0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t>/20</a:t>
            </a:r>
            <a:r>
              <a:rPr lang="ko-KR" altLang="en-US" b="1" dirty="0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t>대 독신</a:t>
            </a:r>
          </a:p>
        </p:txBody>
      </p:sp>
      <p:sp>
        <p:nvSpPr>
          <p:cNvPr id="16401" name="TextBox 45">
            <a:extLst>
              <a:ext uri="{FF2B5EF4-FFF2-40B4-BE49-F238E27FC236}">
                <a16:creationId xmlns:a16="http://schemas.microsoft.com/office/drawing/2014/main" id="{C044BACC-49DF-48F7-8781-79590F196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1296" y="3584972"/>
            <a:ext cx="2024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t>박효자</a:t>
            </a:r>
            <a:r>
              <a:rPr lang="en-US" altLang="ko-KR" b="1" dirty="0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t>/50</a:t>
            </a:r>
            <a:r>
              <a:rPr lang="ko-KR" altLang="en-US" b="1" dirty="0">
                <a:solidFill>
                  <a:srgbClr val="000000"/>
                </a:solidFill>
                <a:latin typeface="12롯데마트드림Bold" pitchFamily="18" charset="-127"/>
                <a:ea typeface="12롯데마트드림Bold" pitchFamily="18" charset="-127"/>
              </a:rPr>
              <a:t>대 가장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3CC2FA-E9E4-4C7B-AB54-72039EC3096A}"/>
              </a:ext>
            </a:extLst>
          </p:cNvPr>
          <p:cNvGrpSpPr/>
          <p:nvPr/>
        </p:nvGrpSpPr>
        <p:grpSpPr>
          <a:xfrm>
            <a:off x="5338763" y="1762788"/>
            <a:ext cx="1770062" cy="1568194"/>
            <a:chOff x="5348288" y="1597281"/>
            <a:chExt cx="1770062" cy="156819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C0C8E5F-61B7-4921-A488-43E0D1D1AF18}"/>
                </a:ext>
              </a:extLst>
            </p:cNvPr>
            <p:cNvSpPr/>
            <p:nvPr/>
          </p:nvSpPr>
          <p:spPr>
            <a:xfrm>
              <a:off x="5348288" y="1597281"/>
              <a:ext cx="1770062" cy="156819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402" name="그림 52">
              <a:extLst>
                <a:ext uri="{FF2B5EF4-FFF2-40B4-BE49-F238E27FC236}">
                  <a16:creationId xmlns:a16="http://schemas.microsoft.com/office/drawing/2014/main" id="{9328E1F9-9E84-4424-B038-B55F68FAB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3713" y="1708150"/>
              <a:ext cx="1298575" cy="1414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CBC29B-4ED4-43FC-9F4D-5108397F42C4}"/>
              </a:ext>
            </a:extLst>
          </p:cNvPr>
          <p:cNvSpPr/>
          <p:nvPr/>
        </p:nvSpPr>
        <p:spPr>
          <a:xfrm>
            <a:off x="5538311" y="3119465"/>
            <a:ext cx="1298575" cy="168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31BE0D-81A9-4B8B-A6D0-EAB6AF043750}"/>
              </a:ext>
            </a:extLst>
          </p:cNvPr>
          <p:cNvGrpSpPr/>
          <p:nvPr/>
        </p:nvGrpSpPr>
        <p:grpSpPr>
          <a:xfrm>
            <a:off x="1604421" y="1779844"/>
            <a:ext cx="1770062" cy="1568194"/>
            <a:chOff x="1576388" y="1554419"/>
            <a:chExt cx="1770062" cy="156819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7D520A-E1B1-43AA-99CC-A90A3CDEC182}"/>
                </a:ext>
              </a:extLst>
            </p:cNvPr>
            <p:cNvSpPr/>
            <p:nvPr/>
          </p:nvSpPr>
          <p:spPr>
            <a:xfrm>
              <a:off x="1576388" y="1554419"/>
              <a:ext cx="1770062" cy="156819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404" name="그림 54">
              <a:extLst>
                <a:ext uri="{FF2B5EF4-FFF2-40B4-BE49-F238E27FC236}">
                  <a16:creationId xmlns:a16="http://schemas.microsoft.com/office/drawing/2014/main" id="{8D786DC5-45CB-48B9-9F79-D925B99C6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950" y="1587500"/>
              <a:ext cx="1427163" cy="142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FBE457C-E94D-4ECE-A6CF-151C382D0CB8}"/>
                </a:ext>
              </a:extLst>
            </p:cNvPr>
            <p:cNvSpPr/>
            <p:nvPr/>
          </p:nvSpPr>
          <p:spPr>
            <a:xfrm>
              <a:off x="2322513" y="2067243"/>
              <a:ext cx="58737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3554F09-998C-453C-8F04-24D5577A7D69}"/>
                </a:ext>
              </a:extLst>
            </p:cNvPr>
            <p:cNvSpPr/>
            <p:nvPr/>
          </p:nvSpPr>
          <p:spPr>
            <a:xfrm>
              <a:off x="2576513" y="2072006"/>
              <a:ext cx="57150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현 57">
              <a:extLst>
                <a:ext uri="{FF2B5EF4-FFF2-40B4-BE49-F238E27FC236}">
                  <a16:creationId xmlns:a16="http://schemas.microsoft.com/office/drawing/2014/main" id="{2349BFD1-03F6-43DF-839E-CE318E635FF0}"/>
                </a:ext>
              </a:extLst>
            </p:cNvPr>
            <p:cNvSpPr/>
            <p:nvPr/>
          </p:nvSpPr>
          <p:spPr>
            <a:xfrm rot="16806555">
              <a:off x="2380381" y="2160780"/>
              <a:ext cx="181969" cy="195263"/>
            </a:xfrm>
            <a:prstGeom prst="chord">
              <a:avLst>
                <a:gd name="adj1" fmla="val 3930060"/>
                <a:gd name="adj2" fmla="val 16200000"/>
              </a:avLst>
            </a:prstGeom>
            <a:solidFill>
              <a:srgbClr val="FDB5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F5EA3A-FFAA-409E-A338-05344C966F71}"/>
              </a:ext>
            </a:extLst>
          </p:cNvPr>
          <p:cNvSpPr txBox="1"/>
          <p:nvPr/>
        </p:nvSpPr>
        <p:spPr>
          <a:xfrm>
            <a:off x="1042615" y="4078287"/>
            <a:ext cx="2857500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ko-KR" altLang="en-US" dirty="0">
                <a:latin typeface="12롯데마트행복Bold" panose="02020603020101020101" pitchFamily="18" charset="-127"/>
                <a:ea typeface="12롯데마트드림Bold" panose="02030600000101010101"/>
              </a:rPr>
              <a:t>상태 </a:t>
            </a:r>
            <a:r>
              <a:rPr lang="en-US" altLang="ko-KR" dirty="0">
                <a:latin typeface="12롯데마트행복Bold" panose="02020603020101020101" pitchFamily="18" charset="-127"/>
                <a:ea typeface="12롯데마트드림Bold" panose="02030600000101010101"/>
              </a:rPr>
              <a:t>: 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anose="02030600000101010101"/>
              </a:rPr>
              <a:t>부모님의 고혈압 등 보호자로서 건강관리 지원</a:t>
            </a:r>
            <a:endParaRPr lang="en-US" altLang="ko-KR" dirty="0">
              <a:latin typeface="12롯데마트행복Bold" panose="02020603020101020101" pitchFamily="18" charset="-127"/>
              <a:ea typeface="12롯데마트드림Bold" panose="02030600000101010101"/>
            </a:endParaRPr>
          </a:p>
          <a:p>
            <a:pPr algn="just">
              <a:defRPr/>
            </a:pPr>
            <a:endParaRPr lang="en-US" altLang="ko-KR" dirty="0">
              <a:latin typeface="12롯데마트행복Bold" panose="02020603020101020101" pitchFamily="18" charset="-127"/>
              <a:ea typeface="12롯데마트드림Bold" panose="02030600000101010101"/>
            </a:endParaRPr>
          </a:p>
          <a:p>
            <a:pPr algn="just">
              <a:defRPr/>
            </a:pPr>
            <a:r>
              <a:rPr lang="en-US" altLang="ko-KR" dirty="0">
                <a:latin typeface="12롯데마트행복Bold" panose="02020603020101020101" pitchFamily="18" charset="-127"/>
                <a:ea typeface="12롯데마트드림Bold" panose="02030600000101010101"/>
              </a:rPr>
              <a:t>•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12롯데마트행복Bold" panose="02020603020101020101" pitchFamily="18" charset="-127"/>
                <a:ea typeface="12롯데마트드림Bold" panose="02030600000101010101"/>
              </a:rPr>
              <a:t> 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anose="02030600000101010101"/>
              </a:rPr>
              <a:t>어머님이 잊지 않으시고 </a:t>
            </a:r>
            <a:r>
              <a:rPr lang="ko-KR" altLang="en-US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드림Bold" panose="02030600000101010101"/>
              </a:rPr>
              <a:t>복약</a:t>
            </a:r>
            <a:r>
              <a:rPr lang="en-US" altLang="ko-KR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드림Bold" panose="02030600000101010101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드림Bold" panose="02030600000101010101"/>
              </a:rPr>
              <a:t>병원 방문 정보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anose="02030600000101010101"/>
              </a:rPr>
              <a:t> 전달 받을 수 있는 상품과 서비스 필요</a:t>
            </a:r>
            <a:endParaRPr lang="en-US" altLang="ko-KR" dirty="0">
              <a:latin typeface="12롯데마트행복Bold" panose="02020603020101020101" pitchFamily="18" charset="-127"/>
              <a:ea typeface="12롯데마트드림Bold" panose="02030600000101010101"/>
            </a:endParaRPr>
          </a:p>
        </p:txBody>
      </p:sp>
      <p:sp>
        <p:nvSpPr>
          <p:cNvPr id="16410" name="TextBox 41">
            <a:extLst>
              <a:ext uri="{FF2B5EF4-FFF2-40B4-BE49-F238E27FC236}">
                <a16:creationId xmlns:a16="http://schemas.microsoft.com/office/drawing/2014/main" id="{001D26A9-3D40-4496-88F5-1DFE39258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941" y="4078286"/>
            <a:ext cx="28575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just"/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상태 </a:t>
            </a:r>
            <a:r>
              <a:rPr lang="en-US" altLang="ko-KR" dirty="0">
                <a:latin typeface="12롯데마트행복Bold" panose="02020603020101020101" pitchFamily="18" charset="-127"/>
                <a:ea typeface="12롯데마트드림Bold" pitchFamily="18" charset="-127"/>
              </a:rPr>
              <a:t>: 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꼼꼼하지 못함</a:t>
            </a:r>
            <a:r>
              <a:rPr lang="en-US" altLang="ko-KR" dirty="0">
                <a:latin typeface="12롯데마트행복Bold" panose="02020603020101020101" pitchFamily="18" charset="-127"/>
                <a:ea typeface="12롯데마트드림Bold" pitchFamily="18" charset="-127"/>
              </a:rPr>
              <a:t>, 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당뇨</a:t>
            </a:r>
            <a:endParaRPr lang="en-US" altLang="ko-KR" dirty="0">
              <a:latin typeface="12롯데마트행복Bold" panose="02020603020101020101" pitchFamily="18" charset="-127"/>
              <a:ea typeface="12롯데마트드림Bold" pitchFamily="18" charset="-127"/>
            </a:endParaRPr>
          </a:p>
          <a:p>
            <a:pPr algn="just"/>
            <a:endParaRPr lang="en-US" altLang="ko-KR" dirty="0">
              <a:latin typeface="12롯데마트행복Bold" panose="02020603020101020101" pitchFamily="18" charset="-127"/>
              <a:ea typeface="12롯데마트드림Bold" pitchFamily="18" charset="-127"/>
            </a:endParaRPr>
          </a:p>
          <a:p>
            <a:pPr algn="just"/>
            <a:r>
              <a:rPr lang="en-US" altLang="ko-KR" dirty="0">
                <a:latin typeface="12롯데마트행복Bold" panose="02020603020101020101" pitchFamily="18" charset="-127"/>
                <a:ea typeface="12롯데마트드림Bold" pitchFamily="18" charset="-127"/>
              </a:rPr>
              <a:t>• 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일정 챙기기 어려움</a:t>
            </a:r>
            <a:r>
              <a:rPr lang="en-US" altLang="ko-KR" dirty="0">
                <a:latin typeface="12롯데마트행복Bold" panose="02020603020101020101" pitchFamily="18" charset="-127"/>
                <a:ea typeface="12롯데마트드림Bold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드림Bold" pitchFamily="18" charset="-127"/>
              </a:rPr>
              <a:t>직관적이고 간편한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드림Bold" pitchFamily="18" charset="-127"/>
              </a:rPr>
              <a:t>돋보기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 정보를 제공하는 상품과 서비스 필요</a:t>
            </a:r>
            <a:endParaRPr lang="en-US" altLang="ko-KR" dirty="0">
              <a:latin typeface="12롯데마트행복Bold" panose="02020603020101020101" pitchFamily="18" charset="-127"/>
              <a:ea typeface="12롯데마트드림Bold" pitchFamily="18" charset="-127"/>
            </a:endParaRPr>
          </a:p>
        </p:txBody>
      </p:sp>
      <p:sp>
        <p:nvSpPr>
          <p:cNvPr id="16411" name="TextBox 43">
            <a:extLst>
              <a:ext uri="{FF2B5EF4-FFF2-40B4-BE49-F238E27FC236}">
                <a16:creationId xmlns:a16="http://schemas.microsoft.com/office/drawing/2014/main" id="{1E0A1D9B-C096-4480-AEE5-9138D8B72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49" y="4078287"/>
            <a:ext cx="301466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just"/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상태 </a:t>
            </a:r>
            <a:r>
              <a:rPr lang="en-US" altLang="ko-KR" dirty="0">
                <a:latin typeface="12롯데마트행복Bold" panose="02020603020101020101" pitchFamily="18" charset="-127"/>
                <a:ea typeface="12롯데마트드림Bold" pitchFamily="18" charset="-127"/>
              </a:rPr>
              <a:t>: 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바쁜 스케줄</a:t>
            </a:r>
            <a:r>
              <a:rPr lang="en-US" altLang="ko-KR" dirty="0">
                <a:latin typeface="12롯데마트행복Bold" panose="02020603020101020101" pitchFamily="18" charset="-127"/>
                <a:ea typeface="12롯데마트드림Bold" pitchFamily="18" charset="-127"/>
              </a:rPr>
              <a:t>,</a:t>
            </a:r>
          </a:p>
          <a:p>
            <a:pPr algn="just"/>
            <a:r>
              <a:rPr lang="en-US" altLang="ko-KR" dirty="0">
                <a:latin typeface="12롯데마트행복Bold" panose="02020603020101020101" pitchFamily="18" charset="-127"/>
                <a:ea typeface="12롯데마트드림Bold" pitchFamily="18" charset="-127"/>
              </a:rPr>
              <a:t> 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자세교정치료</a:t>
            </a:r>
            <a:endParaRPr lang="en-US" altLang="ko-KR" dirty="0">
              <a:latin typeface="12롯데마트행복Bold" panose="02020603020101020101" pitchFamily="18" charset="-127"/>
              <a:ea typeface="12롯데마트드림Bold" pitchFamily="18" charset="-127"/>
            </a:endParaRPr>
          </a:p>
          <a:p>
            <a:pPr algn="just"/>
            <a:endParaRPr lang="en-US" altLang="ko-KR" dirty="0">
              <a:latin typeface="12롯데마트행복Bold" panose="02020603020101020101" pitchFamily="18" charset="-127"/>
              <a:ea typeface="12롯데마트드림Bold" pitchFamily="18" charset="-127"/>
            </a:endParaRPr>
          </a:p>
          <a:p>
            <a:pPr algn="just"/>
            <a:r>
              <a:rPr lang="en-US" altLang="ko-KR" dirty="0">
                <a:latin typeface="12롯데마트행복Bold" panose="02020603020101020101" pitchFamily="18" charset="-127"/>
                <a:ea typeface="12롯데마트드림Bold" pitchFamily="18" charset="-127"/>
              </a:rPr>
              <a:t>• </a:t>
            </a:r>
            <a:r>
              <a:rPr lang="ko-KR" altLang="en-US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드림Bold" pitchFamily="18" charset="-127"/>
              </a:rPr>
              <a:t>내원 일정 자동 생성 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및 </a:t>
            </a:r>
            <a:r>
              <a:rPr lang="ko-KR" altLang="en-US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드림Bold" pitchFamily="18" charset="-127"/>
              </a:rPr>
              <a:t>알람 서비스</a:t>
            </a:r>
            <a:r>
              <a:rPr lang="ko-KR" altLang="en-US" dirty="0">
                <a:latin typeface="12롯데마트행복Bold" panose="02020603020101020101" pitchFamily="18" charset="-127"/>
                <a:ea typeface="12롯데마트드림Bold" pitchFamily="18" charset="-127"/>
              </a:rPr>
              <a:t>를 제공하는 상품과 서비스 필요</a:t>
            </a:r>
            <a:endParaRPr lang="en-US" altLang="ko-KR" dirty="0">
              <a:latin typeface="12롯데마트행복Bold" panose="02020603020101020101" pitchFamily="18" charset="-127"/>
              <a:ea typeface="12롯데마트드림Bold" pitchFamily="18" charset="-127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1BB2BB94-5469-40A2-B5FD-E8A3FDAA1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25" y="6524625"/>
            <a:ext cx="333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92" name="Line 4">
            <a:extLst>
              <a:ext uri="{FF2B5EF4-FFF2-40B4-BE49-F238E27FC236}">
                <a16:creationId xmlns:a16="http://schemas.microsoft.com/office/drawing/2014/main" id="{158EE970-BA62-4824-A83A-98F3F5C9C7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08213" y="393700"/>
            <a:ext cx="9612312" cy="0"/>
          </a:xfrm>
          <a:prstGeom prst="line">
            <a:avLst/>
          </a:prstGeom>
          <a:noFill/>
          <a:ln w="9525">
            <a:solidFill>
              <a:srgbClr val="44556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3" name="Text Box 6">
            <a:extLst>
              <a:ext uri="{FF2B5EF4-FFF2-40B4-BE49-F238E27FC236}">
                <a16:creationId xmlns:a16="http://schemas.microsoft.com/office/drawing/2014/main" id="{A497B7D7-BE6F-4A16-BC11-7DEA8E232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2926" y="512160"/>
            <a:ext cx="3241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스마트 약통</a:t>
            </a:r>
          </a:p>
        </p:txBody>
      </p:sp>
      <p:sp>
        <p:nvSpPr>
          <p:cNvPr id="12294" name="Rectangle 7">
            <a:extLst>
              <a:ext uri="{FF2B5EF4-FFF2-40B4-BE49-F238E27FC236}">
                <a16:creationId xmlns:a16="http://schemas.microsoft.com/office/drawing/2014/main" id="{4F445855-53D2-40B7-ABA0-CE55CC244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774" y="595620"/>
            <a:ext cx="79375" cy="331787"/>
          </a:xfrm>
          <a:prstGeom prst="rect">
            <a:avLst/>
          </a:prstGeom>
          <a:solidFill>
            <a:srgbClr val="4455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295" name="Text Box 12">
            <a:extLst>
              <a:ext uri="{FF2B5EF4-FFF2-40B4-BE49-F238E27FC236}">
                <a16:creationId xmlns:a16="http://schemas.microsoft.com/office/drawing/2014/main" id="{76FF8036-24DF-4C12-9E5D-A8D24F98D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25" y="6524625"/>
            <a:ext cx="333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/>
            <a:r>
              <a:rPr lang="ko-KR" altLang="en-US" b="1">
                <a:solidFill>
                  <a:srgbClr val="FFFFFF"/>
                </a:solidFill>
                <a:latin typeface="맑은 고딕" panose="020B0503020000020004" pitchFamily="50" charset="-127"/>
              </a:rPr>
              <a:t>5</a:t>
            </a:r>
          </a:p>
        </p:txBody>
      </p:sp>
      <p:sp>
        <p:nvSpPr>
          <p:cNvPr id="12297" name="Rectangle 14">
            <a:extLst>
              <a:ext uri="{FF2B5EF4-FFF2-40B4-BE49-F238E27FC236}">
                <a16:creationId xmlns:a16="http://schemas.microsoft.com/office/drawing/2014/main" id="{FA9D337A-9658-4CA8-B2FC-6E88A4282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281" y="585788"/>
            <a:ext cx="79375" cy="331787"/>
          </a:xfrm>
          <a:prstGeom prst="rect">
            <a:avLst/>
          </a:prstGeom>
          <a:solidFill>
            <a:srgbClr val="4455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2298" name="Text Box 15">
            <a:extLst>
              <a:ext uri="{FF2B5EF4-FFF2-40B4-BE49-F238E27FC236}">
                <a16:creationId xmlns:a16="http://schemas.microsoft.com/office/drawing/2014/main" id="{DE93B31B-E3B0-402C-B068-7A42447DA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749" y="500063"/>
            <a:ext cx="32337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스마트 캘린더</a:t>
            </a:r>
          </a:p>
        </p:txBody>
      </p:sp>
      <p:sp>
        <p:nvSpPr>
          <p:cNvPr id="12299" name="AutoShape 16">
            <a:extLst>
              <a:ext uri="{FF2B5EF4-FFF2-40B4-BE49-F238E27FC236}">
                <a16:creationId xmlns:a16="http://schemas.microsoft.com/office/drawing/2014/main" id="{209B2606-ECC1-4E49-884F-854C3EF7B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811" y="1200457"/>
            <a:ext cx="3233737" cy="1436688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44556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en-US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병원에서 </a:t>
            </a:r>
            <a:endParaRPr lang="en-US" altLang="ko-KR" dirty="0">
              <a:solidFill>
                <a:srgbClr val="00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eaLnBrk="1"/>
            <a:r>
              <a:rPr lang="ko-KR" altLang="en-US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내원 </a:t>
            </a:r>
            <a:r>
              <a: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일정</a:t>
            </a:r>
            <a:r>
              <a:rPr lang="ko-KR" altLang="en-US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주의사항</a:t>
            </a:r>
            <a:r>
              <a:rPr lang="ko-KR" altLang="en-US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송신</a:t>
            </a:r>
          </a:p>
        </p:txBody>
      </p:sp>
      <p:pic>
        <p:nvPicPr>
          <p:cNvPr id="12300" name="Picture 17">
            <a:extLst>
              <a:ext uri="{FF2B5EF4-FFF2-40B4-BE49-F238E27FC236}">
                <a16:creationId xmlns:a16="http://schemas.microsoft.com/office/drawing/2014/main" id="{392EECE1-DC7D-460F-B7CE-A9E8B080B72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62" y="1377145"/>
            <a:ext cx="118899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AutoShape 18">
            <a:extLst>
              <a:ext uri="{FF2B5EF4-FFF2-40B4-BE49-F238E27FC236}">
                <a16:creationId xmlns:a16="http://schemas.microsoft.com/office/drawing/2014/main" id="{7125ED12-466B-4E29-A505-D289ACD62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048" y="3157845"/>
            <a:ext cx="3233738" cy="143668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44556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en-US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송신된 내원 일정/주의사항에 따라 </a:t>
            </a:r>
            <a:r>
              <a:rPr lang="ko-KR" altLang="en-US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스마트 캘린더에 </a:t>
            </a:r>
            <a:r>
              <a: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일정 업데이트</a:t>
            </a:r>
          </a:p>
        </p:txBody>
      </p:sp>
      <p:sp>
        <p:nvSpPr>
          <p:cNvPr id="12302" name="AutoShape 19">
            <a:extLst>
              <a:ext uri="{FF2B5EF4-FFF2-40B4-BE49-F238E27FC236}">
                <a16:creationId xmlns:a16="http://schemas.microsoft.com/office/drawing/2014/main" id="{72AB5DF6-CD8B-4AF7-81AA-A76577BF8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748" y="5097770"/>
            <a:ext cx="3233738" cy="14382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44556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en-US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사용자의 </a:t>
            </a:r>
            <a:endParaRPr lang="en-US" altLang="ko-KR" dirty="0">
              <a:solidFill>
                <a:srgbClr val="00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eaLnBrk="1"/>
            <a:r>
              <a:rPr lang="ko-KR" altLang="en-US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내원 일정/주의사항 확인</a:t>
            </a:r>
          </a:p>
        </p:txBody>
      </p:sp>
      <p:sp>
        <p:nvSpPr>
          <p:cNvPr id="12303" name="AutoShape 20">
            <a:extLst>
              <a:ext uri="{FF2B5EF4-FFF2-40B4-BE49-F238E27FC236}">
                <a16:creationId xmlns:a16="http://schemas.microsoft.com/office/drawing/2014/main" id="{B3B8E7DA-586F-4BA6-BAEF-F5A047CE1DD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09123" y="2727632"/>
            <a:ext cx="498475" cy="327025"/>
          </a:xfrm>
          <a:prstGeom prst="rightArrow">
            <a:avLst>
              <a:gd name="adj1" fmla="val 50000"/>
              <a:gd name="adj2" fmla="val 38107"/>
            </a:avLst>
          </a:prstGeom>
          <a:solidFill>
            <a:srgbClr val="4455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04" name="AutoShape 21">
            <a:extLst>
              <a:ext uri="{FF2B5EF4-FFF2-40B4-BE49-F238E27FC236}">
                <a16:creationId xmlns:a16="http://schemas.microsoft.com/office/drawing/2014/main" id="{C6F8C246-A8E7-440F-AEDA-062EBC1A18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18648" y="4692957"/>
            <a:ext cx="498475" cy="327025"/>
          </a:xfrm>
          <a:prstGeom prst="rightArrow">
            <a:avLst>
              <a:gd name="adj1" fmla="val 50000"/>
              <a:gd name="adj2" fmla="val 38107"/>
            </a:avLst>
          </a:prstGeom>
          <a:solidFill>
            <a:srgbClr val="4455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05" name="AutoShape 22">
            <a:extLst>
              <a:ext uri="{FF2B5EF4-FFF2-40B4-BE49-F238E27FC236}">
                <a16:creationId xmlns:a16="http://schemas.microsoft.com/office/drawing/2014/main" id="{05C4A2F5-2E3D-4158-B9D7-32417BE73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0864" y="1195388"/>
            <a:ext cx="3233737" cy="14382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44556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en-US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시간대/날짜별로 약 보관, 병원에서 </a:t>
            </a:r>
            <a:r>
              <a: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복약 정보 송신</a:t>
            </a:r>
          </a:p>
        </p:txBody>
      </p:sp>
      <p:sp>
        <p:nvSpPr>
          <p:cNvPr id="12306" name="AutoShape 23">
            <a:extLst>
              <a:ext uri="{FF2B5EF4-FFF2-40B4-BE49-F238E27FC236}">
                <a16:creationId xmlns:a16="http://schemas.microsoft.com/office/drawing/2014/main" id="{4058DA54-ED33-47EA-BB5A-739F12FEC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514" y="3152775"/>
            <a:ext cx="3233737" cy="14382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44556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en-US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송신된 복약 정보에 따라 스마트 약통의 </a:t>
            </a:r>
            <a:r>
              <a: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LED 점등</a:t>
            </a:r>
          </a:p>
        </p:txBody>
      </p:sp>
      <p:sp>
        <p:nvSpPr>
          <p:cNvPr id="12307" name="AutoShape 24">
            <a:extLst>
              <a:ext uri="{FF2B5EF4-FFF2-40B4-BE49-F238E27FC236}">
                <a16:creationId xmlns:a16="http://schemas.microsoft.com/office/drawing/2014/main" id="{31018442-9DEC-4882-8ED7-83AE386BE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339" y="5094288"/>
            <a:ext cx="3235325" cy="14382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44556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/>
            <a:r>
              <a:rPr lang="ko-KR" altLang="en-US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사용자의 복약 시기 확인 및 복약</a:t>
            </a:r>
          </a:p>
        </p:txBody>
      </p:sp>
      <p:sp>
        <p:nvSpPr>
          <p:cNvPr id="12308" name="AutoShape 26">
            <a:extLst>
              <a:ext uri="{FF2B5EF4-FFF2-40B4-BE49-F238E27FC236}">
                <a16:creationId xmlns:a16="http://schemas.microsoft.com/office/drawing/2014/main" id="{CBE1D52E-03E8-4C8D-8B41-5F21F434895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626907" y="4675982"/>
            <a:ext cx="498475" cy="328612"/>
          </a:xfrm>
          <a:prstGeom prst="rightArrow">
            <a:avLst>
              <a:gd name="adj1" fmla="val 50000"/>
              <a:gd name="adj2" fmla="val 37923"/>
            </a:avLst>
          </a:prstGeom>
          <a:solidFill>
            <a:srgbClr val="4455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2309" name="AutoShape 27">
            <a:extLst>
              <a:ext uri="{FF2B5EF4-FFF2-40B4-BE49-F238E27FC236}">
                <a16:creationId xmlns:a16="http://schemas.microsoft.com/office/drawing/2014/main" id="{9C3B8AA8-9F87-4C27-BC8F-34F26B48C23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620557" y="2736057"/>
            <a:ext cx="498475" cy="328612"/>
          </a:xfrm>
          <a:prstGeom prst="rightArrow">
            <a:avLst>
              <a:gd name="adj1" fmla="val 50000"/>
              <a:gd name="adj2" fmla="val 37923"/>
            </a:avLst>
          </a:prstGeom>
          <a:solidFill>
            <a:srgbClr val="4455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12310" name="Picture 28">
            <a:extLst>
              <a:ext uri="{FF2B5EF4-FFF2-40B4-BE49-F238E27FC236}">
                <a16:creationId xmlns:a16="http://schemas.microsoft.com/office/drawing/2014/main" id="{B9B923C2-1DC5-4C94-B052-A06B755CACC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7" y="5186907"/>
            <a:ext cx="126000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">
            <a:extLst>
              <a:ext uri="{FF2B5EF4-FFF2-40B4-BE49-F238E27FC236}">
                <a16:creationId xmlns:a16="http://schemas.microsoft.com/office/drawing/2014/main" id="{734814DD-13EC-4592-9639-CAD3508D7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D10520-99CD-4471-93ED-A59CA341B4F0}"/>
              </a:ext>
            </a:extLst>
          </p:cNvPr>
          <p:cNvSpPr txBox="1"/>
          <p:nvPr/>
        </p:nvSpPr>
        <p:spPr>
          <a:xfrm>
            <a:off x="849313" y="66675"/>
            <a:ext cx="9220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아이디어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소개</a:t>
            </a:r>
          </a:p>
        </p:txBody>
      </p:sp>
      <p:sp>
        <p:nvSpPr>
          <p:cNvPr id="25" name="AutoShape 20">
            <a:extLst>
              <a:ext uri="{FF2B5EF4-FFF2-40B4-BE49-F238E27FC236}">
                <a16:creationId xmlns:a16="http://schemas.microsoft.com/office/drawing/2014/main" id="{A19D00A6-7B11-4E09-8B7C-0B6F6DEA7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727" y="1837375"/>
            <a:ext cx="498475" cy="327025"/>
          </a:xfrm>
          <a:prstGeom prst="rightArrow">
            <a:avLst>
              <a:gd name="adj1" fmla="val 50000"/>
              <a:gd name="adj2" fmla="val 38107"/>
            </a:avLst>
          </a:prstGeom>
          <a:solidFill>
            <a:srgbClr val="4455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9BBDC14-B89A-4F07-AFA7-DFBDA420454A}"/>
              </a:ext>
            </a:extLst>
          </p:cNvPr>
          <p:cNvGrpSpPr/>
          <p:nvPr/>
        </p:nvGrpSpPr>
        <p:grpSpPr>
          <a:xfrm>
            <a:off x="659395" y="393700"/>
            <a:ext cx="11412809" cy="6239654"/>
            <a:chOff x="2552587" y="669112"/>
            <a:chExt cx="9030595" cy="541866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02DD88F-2883-4B9C-9B1A-0EC9FCBE042A}"/>
                </a:ext>
              </a:extLst>
            </p:cNvPr>
            <p:cNvSpPr/>
            <p:nvPr/>
          </p:nvSpPr>
          <p:spPr>
            <a:xfrm>
              <a:off x="2552587" y="2023778"/>
              <a:ext cx="4007012" cy="4064000"/>
            </a:xfrm>
            <a:prstGeom prst="ellipse">
              <a:avLst/>
            </a:prstGeom>
            <a:solidFill>
              <a:srgbClr val="3660AC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7AD0F7E-E643-424F-B743-F27F09D9730E}"/>
                </a:ext>
              </a:extLst>
            </p:cNvPr>
            <p:cNvSpPr/>
            <p:nvPr/>
          </p:nvSpPr>
          <p:spPr>
            <a:xfrm>
              <a:off x="3308400" y="2836578"/>
              <a:ext cx="2438400" cy="2438400"/>
            </a:xfrm>
            <a:prstGeom prst="ellipse">
              <a:avLst/>
            </a:prstGeom>
            <a:solidFill>
              <a:srgbClr val="799AD5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50FDD9C-763E-4388-95C6-96AEAF648E93}"/>
                </a:ext>
              </a:extLst>
            </p:cNvPr>
            <p:cNvSpPr/>
            <p:nvPr/>
          </p:nvSpPr>
          <p:spPr>
            <a:xfrm>
              <a:off x="4121200" y="3649378"/>
              <a:ext cx="812800" cy="812800"/>
            </a:xfrm>
            <a:prstGeom prst="ellipse">
              <a:avLst/>
            </a:prstGeom>
            <a:solidFill>
              <a:srgbClr val="AABFE4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581749E-30D2-4205-9B9A-EFD3E6550D50}"/>
                </a:ext>
              </a:extLst>
            </p:cNvPr>
            <p:cNvSpPr/>
            <p:nvPr/>
          </p:nvSpPr>
          <p:spPr>
            <a:xfrm>
              <a:off x="7231819" y="669112"/>
              <a:ext cx="4038350" cy="1185333"/>
            </a:xfrm>
            <a:custGeom>
              <a:avLst/>
              <a:gdLst>
                <a:gd name="connsiteX0" fmla="*/ 0 w 2941929"/>
                <a:gd name="connsiteY0" fmla="*/ 0 h 1185333"/>
                <a:gd name="connsiteX1" fmla="*/ 2941929 w 2941929"/>
                <a:gd name="connsiteY1" fmla="*/ 0 h 1185333"/>
                <a:gd name="connsiteX2" fmla="*/ 2941929 w 2941929"/>
                <a:gd name="connsiteY2" fmla="*/ 1185333 h 1185333"/>
                <a:gd name="connsiteX3" fmla="*/ 0 w 2941929"/>
                <a:gd name="connsiteY3" fmla="*/ 1185333 h 1185333"/>
                <a:gd name="connsiteX4" fmla="*/ 0 w 2941929"/>
                <a:gd name="connsiteY4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29" h="1185333">
                  <a:moveTo>
                    <a:pt x="0" y="0"/>
                  </a:moveTo>
                  <a:lnTo>
                    <a:pt x="2941929" y="0"/>
                  </a:lnTo>
                  <a:lnTo>
                    <a:pt x="2941929" y="1185333"/>
                  </a:lnTo>
                  <a:lnTo>
                    <a:pt x="0" y="11853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15240" rIns="15240" bIns="15240" numCol="1" spcCol="1270" anchor="ctr" anchorCtr="0">
              <a:noAutofit/>
            </a:bodyPr>
            <a:lstStyle/>
            <a:p>
              <a:pPr marL="285750" lvl="0" indent="-28575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부모님의 </a:t>
              </a:r>
              <a:r>
                <a:rPr lang="ko-KR" altLang="en-US" i="0" kern="1200" dirty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보호자</a:t>
              </a: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로서 할 일이 많은 </a:t>
              </a:r>
              <a:r>
                <a:rPr lang="ko-KR" altLang="en-US" sz="2600" b="1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보호자 </a:t>
              </a:r>
              <a:r>
                <a:rPr lang="ko-KR" altLang="en-US" sz="2600" b="1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세대</a:t>
              </a:r>
              <a:endParaRPr lang="ko-KR" altLang="en-US" sz="2600" b="1" kern="12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</p:txBody>
        </p:sp>
        <p:sp>
          <p:nvSpPr>
            <p:cNvPr id="11" name="직선 연결선 10">
              <a:extLst>
                <a:ext uri="{FF2B5EF4-FFF2-40B4-BE49-F238E27FC236}">
                  <a16:creationId xmlns:a16="http://schemas.microsoft.com/office/drawing/2014/main" id="{68107812-C054-4429-99B2-8D99911D762A}"/>
                </a:ext>
              </a:extLst>
            </p:cNvPr>
            <p:cNvSpPr/>
            <p:nvPr/>
          </p:nvSpPr>
          <p:spPr>
            <a:xfrm>
              <a:off x="6728934" y="1261778"/>
              <a:ext cx="508000" cy="0"/>
            </a:xfrm>
            <a:prstGeom prst="line">
              <a:avLst/>
            </a:prstGeom>
            <a:ln w="19050"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8788F04D-D831-4A3F-91BE-58B985631CA7}"/>
                </a:ext>
              </a:extLst>
            </p:cNvPr>
            <p:cNvSpPr/>
            <p:nvPr/>
          </p:nvSpPr>
          <p:spPr>
            <a:xfrm rot="5400000">
              <a:off x="4230590" y="1559466"/>
              <a:ext cx="2793322" cy="2199301"/>
            </a:xfrm>
            <a:prstGeom prst="line">
              <a:avLst/>
            </a:prstGeom>
            <a:ln w="19050"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FEE8364-9BCF-4897-AB7E-A5B2F754195F}"/>
                </a:ext>
              </a:extLst>
            </p:cNvPr>
            <p:cNvSpPr/>
            <p:nvPr/>
          </p:nvSpPr>
          <p:spPr>
            <a:xfrm>
              <a:off x="7255476" y="2195974"/>
              <a:ext cx="4327706" cy="1185333"/>
            </a:xfrm>
            <a:custGeom>
              <a:avLst/>
              <a:gdLst>
                <a:gd name="connsiteX0" fmla="*/ 0 w 2931058"/>
                <a:gd name="connsiteY0" fmla="*/ 0 h 1185333"/>
                <a:gd name="connsiteX1" fmla="*/ 2931058 w 2931058"/>
                <a:gd name="connsiteY1" fmla="*/ 0 h 1185333"/>
                <a:gd name="connsiteX2" fmla="*/ 2931058 w 2931058"/>
                <a:gd name="connsiteY2" fmla="*/ 1185333 h 1185333"/>
                <a:gd name="connsiteX3" fmla="*/ 0 w 2931058"/>
                <a:gd name="connsiteY3" fmla="*/ 1185333 h 1185333"/>
                <a:gd name="connsiteX4" fmla="*/ 0 w 2931058"/>
                <a:gd name="connsiteY4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058" h="1185333">
                  <a:moveTo>
                    <a:pt x="0" y="0"/>
                  </a:moveTo>
                  <a:lnTo>
                    <a:pt x="2931058" y="0"/>
                  </a:lnTo>
                  <a:lnTo>
                    <a:pt x="2931058" y="1185333"/>
                  </a:lnTo>
                  <a:lnTo>
                    <a:pt x="0" y="11853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13970" rIns="13970" bIns="13970" numCol="1" spcCol="1270" anchor="ctr" anchorCtr="0">
              <a:noAutofit/>
            </a:bodyPr>
            <a:lstStyle/>
            <a:p>
              <a:pPr marL="285750" lvl="0" indent="-2857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병원 </a:t>
              </a:r>
              <a:r>
                <a:rPr lang="ko-KR" altLang="en-US" i="0" kern="1200" dirty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스케줄 관리 및 약 복용 일정</a:t>
              </a: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을 지키기 어려운 </a:t>
              </a:r>
              <a:r>
                <a:rPr lang="ko-KR" altLang="en-US" sz="2600" b="1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고령층</a:t>
              </a:r>
              <a:endParaRPr lang="en-US" altLang="ko-KR" sz="2600" b="1" i="0" kern="12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  <a:cs typeface="Arial" panose="020B0604020202020204" pitchFamily="34" charset="0"/>
              </a:endParaRPr>
            </a:p>
            <a:p>
              <a:pPr marL="285750" lvl="0" indent="-2857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병원 방문 및 건강보조식품의 </a:t>
              </a:r>
              <a:r>
                <a:rPr lang="ko-KR" altLang="en-US" i="0" kern="1200" dirty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개인 일정 관리</a:t>
              </a:r>
              <a:r>
                <a:rPr lang="en-US" altLang="ko-KR" i="0" kern="1200" dirty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(</a:t>
              </a:r>
              <a:r>
                <a:rPr lang="ko-KR" altLang="en-US" i="0" kern="1200" dirty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앱</a:t>
              </a:r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)</a:t>
              </a: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가 필요한      </a:t>
              </a:r>
              <a:r>
                <a:rPr lang="ko-KR" altLang="en-US" sz="2600" b="1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현대인</a:t>
              </a: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  <a:cs typeface="Arial" panose="020B0604020202020204" pitchFamily="34" charset="0"/>
                </a:rPr>
                <a:t> </a:t>
              </a:r>
              <a:endParaRPr lang="ko-KR" altLang="en-US" kern="12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0F6CB397-DF7B-4269-92B5-44C68741E9E4}"/>
                </a:ext>
              </a:extLst>
            </p:cNvPr>
            <p:cNvSpPr/>
            <p:nvPr/>
          </p:nvSpPr>
          <p:spPr>
            <a:xfrm>
              <a:off x="6728934" y="2447112"/>
              <a:ext cx="508000" cy="0"/>
            </a:xfrm>
            <a:prstGeom prst="line">
              <a:avLst/>
            </a:prstGeom>
            <a:ln w="19050"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1D68C263-98BF-4D2D-88B5-C39C27D3CFCF}"/>
                </a:ext>
              </a:extLst>
            </p:cNvPr>
            <p:cNvSpPr/>
            <p:nvPr/>
          </p:nvSpPr>
          <p:spPr>
            <a:xfrm rot="5400000">
              <a:off x="4830165" y="2726308"/>
              <a:ext cx="2176678" cy="1616794"/>
            </a:xfrm>
            <a:prstGeom prst="line">
              <a:avLst/>
            </a:prstGeom>
            <a:ln w="19050"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3155340-4B50-435C-B781-6184D90E6237}"/>
                </a:ext>
              </a:extLst>
            </p:cNvPr>
            <p:cNvSpPr/>
            <p:nvPr/>
          </p:nvSpPr>
          <p:spPr>
            <a:xfrm>
              <a:off x="7265526" y="3390722"/>
              <a:ext cx="3810299" cy="1185333"/>
            </a:xfrm>
            <a:custGeom>
              <a:avLst/>
              <a:gdLst>
                <a:gd name="connsiteX0" fmla="*/ 0 w 2775793"/>
                <a:gd name="connsiteY0" fmla="*/ 0 h 1185333"/>
                <a:gd name="connsiteX1" fmla="*/ 2775793 w 2775793"/>
                <a:gd name="connsiteY1" fmla="*/ 0 h 1185333"/>
                <a:gd name="connsiteX2" fmla="*/ 2775793 w 2775793"/>
                <a:gd name="connsiteY2" fmla="*/ 1185333 h 1185333"/>
                <a:gd name="connsiteX3" fmla="*/ 0 w 2775793"/>
                <a:gd name="connsiteY3" fmla="*/ 1185333 h 1185333"/>
                <a:gd name="connsiteX4" fmla="*/ 0 w 2775793"/>
                <a:gd name="connsiteY4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793" h="1185333">
                  <a:moveTo>
                    <a:pt x="0" y="0"/>
                  </a:moveTo>
                  <a:lnTo>
                    <a:pt x="2775793" y="0"/>
                  </a:lnTo>
                  <a:lnTo>
                    <a:pt x="2775793" y="1185333"/>
                  </a:lnTo>
                  <a:lnTo>
                    <a:pt x="0" y="11853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13970" rIns="13970" bIns="13970" numCol="1" spcCol="1270" anchor="ctr" anchorCtr="0">
              <a:noAutofit/>
            </a:bodyPr>
            <a:lstStyle/>
            <a:p>
              <a:pPr marL="285750" lvl="0" indent="-2857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ko-KR" altLang="en-US" i="0" kern="1200" dirty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노인복지정책</a:t>
              </a: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을 확장하려는 </a:t>
              </a:r>
              <a:r>
                <a:rPr lang="ko-KR" altLang="en-US" sz="2600" b="1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정부 기관</a:t>
              </a:r>
              <a:endParaRPr lang="en-US" altLang="ko-KR" sz="2600" b="1" i="0" kern="12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pPr marL="285750" lvl="0" indent="-2857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환자들의 개개인의 일정을  </a:t>
              </a:r>
              <a:r>
                <a:rPr lang="ko-KR" altLang="en-US" i="0" kern="1200" dirty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더 효율적으로 관리</a:t>
              </a:r>
              <a:r>
                <a:rPr lang="ko-KR" altLang="en-US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하려고 하는 </a:t>
              </a:r>
              <a:r>
                <a:rPr lang="ko-KR" altLang="en-US" sz="2600" b="1" i="0" kern="1200" dirty="0">
                  <a:solidFill>
                    <a:schemeClr val="bg2">
                      <a:lumMod val="10000"/>
                    </a:schemeClr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개인 병원</a:t>
              </a:r>
              <a:endParaRPr lang="ko-KR" altLang="en-US" sz="2600" b="1" kern="12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</p:txBody>
        </p:sp>
        <p:sp>
          <p:nvSpPr>
            <p:cNvPr id="17" name="직선 연결선 16">
              <a:extLst>
                <a:ext uri="{FF2B5EF4-FFF2-40B4-BE49-F238E27FC236}">
                  <a16:creationId xmlns:a16="http://schemas.microsoft.com/office/drawing/2014/main" id="{61F8E1CA-5683-41C6-8E63-7B1E974B91F9}"/>
                </a:ext>
              </a:extLst>
            </p:cNvPr>
            <p:cNvSpPr/>
            <p:nvPr/>
          </p:nvSpPr>
          <p:spPr>
            <a:xfrm>
              <a:off x="6728934" y="3632445"/>
              <a:ext cx="508000" cy="0"/>
            </a:xfrm>
            <a:prstGeom prst="line">
              <a:avLst/>
            </a:prstGeom>
            <a:ln w="19050"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직선 연결선 17">
              <a:extLst>
                <a:ext uri="{FF2B5EF4-FFF2-40B4-BE49-F238E27FC236}">
                  <a16:creationId xmlns:a16="http://schemas.microsoft.com/office/drawing/2014/main" id="{61F8476C-6771-4ADE-A06E-EE697D320576}"/>
                </a:ext>
              </a:extLst>
            </p:cNvPr>
            <p:cNvSpPr/>
            <p:nvPr/>
          </p:nvSpPr>
          <p:spPr>
            <a:xfrm rot="5400000">
              <a:off x="5430486" y="3892202"/>
              <a:ext cx="1555157" cy="1034288"/>
            </a:xfrm>
            <a:prstGeom prst="line">
              <a:avLst/>
            </a:prstGeom>
            <a:ln w="19050"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C0611AB-4D67-40CC-B300-5BD84D643C14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1224E81-596C-4D55-87D0-0EC6A9386CFE}"/>
              </a:ext>
            </a:extLst>
          </p:cNvPr>
          <p:cNvSpPr/>
          <p:nvPr/>
        </p:nvSpPr>
        <p:spPr>
          <a:xfrm>
            <a:off x="-323849" y="825500"/>
            <a:ext cx="2279389" cy="550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sz="20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TARGETING</a:t>
            </a:r>
            <a:r>
              <a:rPr lang="en-US" altLang="ko-KR" sz="2000" dirty="0" err="1">
                <a:solidFill>
                  <a:srgbClr val="2F55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jkj</a:t>
            </a:r>
            <a:endParaRPr lang="ko-KR" altLang="en-US" sz="2000" dirty="0">
              <a:solidFill>
                <a:srgbClr val="2F55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E09351-5FAA-4F76-AD71-663C18A10F88}"/>
              </a:ext>
            </a:extLst>
          </p:cNvPr>
          <p:cNvSpPr/>
          <p:nvPr/>
        </p:nvSpPr>
        <p:spPr>
          <a:xfrm>
            <a:off x="271463" y="935038"/>
            <a:ext cx="79375" cy="33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12롯데마트드림Bold" panose="02020603020101020101" pitchFamily="18" charset="-127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B4A38F5E-94E3-4482-A568-861B7EDCD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25" y="6524625"/>
            <a:ext cx="333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7</a:t>
            </a:r>
            <a:endParaRPr lang="ko-KR" altLang="en-US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233C9-4BD4-4AF7-B6F4-59670AD9B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DF0941-1F50-4CE4-B368-0FBF0380F65C}"/>
              </a:ext>
            </a:extLst>
          </p:cNvPr>
          <p:cNvSpPr txBox="1"/>
          <p:nvPr/>
        </p:nvSpPr>
        <p:spPr>
          <a:xfrm>
            <a:off x="849313" y="66675"/>
            <a:ext cx="11064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아이템분석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및 마케팅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FF4E33-DF46-4D9F-B548-EBCC093499E7}"/>
              </a:ext>
            </a:extLst>
          </p:cNvPr>
          <p:cNvSpPr/>
          <p:nvPr/>
        </p:nvSpPr>
        <p:spPr>
          <a:xfrm>
            <a:off x="5937436" y="823057"/>
            <a:ext cx="642007" cy="533314"/>
          </a:xfrm>
          <a:prstGeom prst="rect">
            <a:avLst/>
          </a:prstGeom>
          <a:solidFill>
            <a:srgbClr val="D9E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5E9677-4A61-4D33-9C36-194F82B898B7}"/>
              </a:ext>
            </a:extLst>
          </p:cNvPr>
          <p:cNvSpPr/>
          <p:nvPr/>
        </p:nvSpPr>
        <p:spPr>
          <a:xfrm>
            <a:off x="5945379" y="2151898"/>
            <a:ext cx="642007" cy="533314"/>
          </a:xfrm>
          <a:prstGeom prst="rect">
            <a:avLst/>
          </a:prstGeom>
          <a:solidFill>
            <a:srgbClr val="D9E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7E561E-E4E7-446C-BE4E-41926C9392CE}"/>
              </a:ext>
            </a:extLst>
          </p:cNvPr>
          <p:cNvSpPr/>
          <p:nvPr/>
        </p:nvSpPr>
        <p:spPr>
          <a:xfrm>
            <a:off x="5934867" y="3561511"/>
            <a:ext cx="642007" cy="533314"/>
          </a:xfrm>
          <a:prstGeom prst="rect">
            <a:avLst/>
          </a:prstGeom>
          <a:solidFill>
            <a:srgbClr val="D9E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군</a:t>
            </a:r>
          </a:p>
        </p:txBody>
      </p:sp>
    </p:spTree>
    <p:extLst>
      <p:ext uri="{BB962C8B-B14F-4D97-AF65-F5344CB8AC3E}">
        <p14:creationId xmlns:p14="http://schemas.microsoft.com/office/powerpoint/2010/main" val="90980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TextBox 24">
            <a:extLst>
              <a:ext uri="{FF2B5EF4-FFF2-40B4-BE49-F238E27FC236}">
                <a16:creationId xmlns:a16="http://schemas.microsoft.com/office/drawing/2014/main" id="{9235A997-0740-4469-BC68-DD8D47D17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69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4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endParaRPr lang="ko-KR" altLang="en-US" sz="44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EF39A-9020-44BD-AA7A-3AD364A93B84}"/>
              </a:ext>
            </a:extLst>
          </p:cNvPr>
          <p:cNvSpPr txBox="1"/>
          <p:nvPr/>
        </p:nvSpPr>
        <p:spPr>
          <a:xfrm>
            <a:off x="849313" y="66675"/>
            <a:ext cx="11064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아이템분석</a:t>
            </a:r>
            <a:endParaRPr lang="en-US" altLang="ko-KR" sz="1600" b="1" dirty="0">
              <a:solidFill>
                <a:srgbClr val="4455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및 마케팅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A37261E-12F4-4941-A197-A31E3956CDFD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6798B9B-746E-4FF1-A198-9B5AB2496F2A}"/>
              </a:ext>
            </a:extLst>
          </p:cNvPr>
          <p:cNvSpPr/>
          <p:nvPr/>
        </p:nvSpPr>
        <p:spPr>
          <a:xfrm>
            <a:off x="-174625" y="827088"/>
            <a:ext cx="12420600" cy="1154112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 Analysis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strength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en-US" altLang="ko-KR" sz="1000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weakness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opportunities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threats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4" name="표 4">
            <a:extLst>
              <a:ext uri="{FF2B5EF4-FFF2-40B4-BE49-F238E27FC236}">
                <a16:creationId xmlns:a16="http://schemas.microsoft.com/office/drawing/2014/main" id="{CB6FE7F3-F7EA-476D-8E10-99D3CDA1F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80100"/>
              </p:ext>
            </p:extLst>
          </p:nvPr>
        </p:nvGraphicFramePr>
        <p:xfrm>
          <a:off x="1631504" y="2157413"/>
          <a:ext cx="7938517" cy="44802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3221">
                <a:tc>
                  <a:txBody>
                    <a:bodyPr/>
                    <a:lstStyle/>
                    <a:p>
                      <a:pPr latinLnBrk="1"/>
                      <a:endParaRPr lang="ko-KR" altLang="en-US" sz="22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44" marR="91444" marT="45711" marB="457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rgbClr val="00B0F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</a:t>
                      </a:r>
                      <a:r>
                        <a:rPr lang="en-US" altLang="ko-KR" sz="22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trength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기술 실현 가능</a:t>
                      </a:r>
                      <a:endPara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뚜렷한 목표 타겟층</a:t>
                      </a:r>
                      <a:endPara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44" marR="91444" marT="45711" marB="4571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altLang="ko-KR" sz="2800" b="1" dirty="0">
                          <a:solidFill>
                            <a:srgbClr val="FFC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W</a:t>
                      </a:r>
                      <a:r>
                        <a:rPr lang="en-US" altLang="ko-KR" sz="22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eakness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전문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경영지식 부족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브랜드 정체성 빈약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부담 될 수 있는 예상 상품 가격</a:t>
                      </a:r>
                    </a:p>
                  </a:txBody>
                  <a:tcPr marL="91444" marR="91444" marT="45711" marB="4571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6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O</a:t>
                      </a:r>
                      <a:r>
                        <a:rPr lang="en-US" altLang="ko-KR" sz="22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pportunity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고령자 보건의료 필요성</a:t>
                      </a:r>
                      <a:endPara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스마트 헬스케어 산업 확대</a:t>
                      </a:r>
                      <a:endPara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현재 시장 선점 가능</a:t>
                      </a:r>
                      <a:endPara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44" marR="91444" marT="45711" marB="4571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solidFill>
                            <a:srgbClr val="00B0F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</a:t>
                      </a:r>
                      <a:r>
                        <a:rPr lang="en-US" altLang="ko-KR" sz="2200" dirty="0">
                          <a:solidFill>
                            <a:schemeClr val="accent6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O</a:t>
                      </a:r>
                      <a:r>
                        <a:rPr lang="ko-KR" altLang="en-US" sz="22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전략</a:t>
                      </a:r>
                      <a:endParaRPr lang="en-US" altLang="ko-KR" sz="22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해당 시장 내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선두주자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타켓층</a:t>
                      </a:r>
                      <a:r>
                        <a:rPr lang="ko-KR" altLang="en-US" sz="1600" dirty="0" err="1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에</a:t>
                      </a: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따라 구체적인 마케팅 실시</a:t>
                      </a:r>
                    </a:p>
                  </a:txBody>
                  <a:tcPr marL="91444" marR="91444" marT="45711" marB="4571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7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solidFill>
                            <a:srgbClr val="FFC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W</a:t>
                      </a:r>
                      <a:r>
                        <a:rPr lang="en-US" altLang="ko-KR" sz="2200" dirty="0">
                          <a:solidFill>
                            <a:schemeClr val="accent6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O</a:t>
                      </a:r>
                      <a:r>
                        <a:rPr lang="ko-KR" altLang="en-US" sz="22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전략</a:t>
                      </a:r>
                      <a:endParaRPr lang="en-US" altLang="ko-KR" sz="22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고령자 대상</a:t>
                      </a: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브랜드 이미지 구축</a:t>
                      </a:r>
                      <a:endPara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가격의 타당성</a:t>
                      </a: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입증</a:t>
                      </a:r>
                    </a:p>
                  </a:txBody>
                  <a:tcPr marL="91444" marR="91444" marT="45711" marB="4571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34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rgbClr val="FF3399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T</a:t>
                      </a:r>
                      <a:r>
                        <a:rPr lang="en-US" altLang="ko-KR" sz="22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hreats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스마트폰을 활용할 수 있는 고령자 증가</a:t>
                      </a:r>
                      <a:endPara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개인정보 유출의 불안감</a:t>
                      </a:r>
                    </a:p>
                  </a:txBody>
                  <a:tcPr marL="91444" marR="91444" marT="45711" marB="4571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solidFill>
                            <a:srgbClr val="00B0F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</a:t>
                      </a:r>
                      <a:r>
                        <a:rPr lang="en-US" altLang="ko-KR" sz="2200" dirty="0">
                          <a:solidFill>
                            <a:srgbClr val="FF3399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T</a:t>
                      </a:r>
                      <a:r>
                        <a:rPr lang="ko-KR" altLang="en-US" sz="22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전략</a:t>
                      </a:r>
                      <a:endParaRPr lang="en-US" altLang="ko-KR" sz="22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블록체인 기술을 이용하여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보안 강화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44" marR="91444" marT="45711" marB="4571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7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solidFill>
                            <a:srgbClr val="FFC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W</a:t>
                      </a:r>
                      <a:r>
                        <a:rPr lang="en-US" altLang="ko-KR" sz="2200" dirty="0">
                          <a:solidFill>
                            <a:srgbClr val="FF3399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T</a:t>
                      </a:r>
                      <a:r>
                        <a:rPr lang="ko-KR" altLang="en-US" sz="22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전략</a:t>
                      </a:r>
                      <a:endParaRPr lang="en-US" altLang="ko-KR" sz="22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차별성</a:t>
                      </a: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을 통한 브랜딩 이미지 구축</a:t>
                      </a:r>
                      <a:endPara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고령화에 따른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가격 타당성</a:t>
                      </a:r>
                      <a:r>
                        <a:rPr lang="ko-KR" altLang="en-US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부각</a:t>
                      </a:r>
                    </a:p>
                  </a:txBody>
                  <a:tcPr marL="91444" marR="91444" marT="45711" marB="4571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9CF0111A-4E39-4BDE-8030-22FAC86C3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25" y="6524625"/>
            <a:ext cx="333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굴림" panose="020B0600000101010101" pitchFamily="50" charset="-127"/>
              </a:rPr>
              <a:t>8</a:t>
            </a:r>
            <a:endParaRPr lang="ko-KR" altLang="en-US" b="1" dirty="0">
              <a:solidFill>
                <a:schemeClr val="bg1"/>
              </a:solidFill>
              <a:latin typeface="12롯데마트드림Bold" panose="02020603020101020101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2478</TotalTime>
  <Words>2688</Words>
  <Application>Microsoft Office PowerPoint</Application>
  <PresentationFormat>와이드스크린</PresentationFormat>
  <Paragraphs>524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12롯데마트행복Medium</vt:lpstr>
      <vt:lpstr>조선일보명조</vt:lpstr>
      <vt:lpstr>Noto Sans Mono CJK KR Bold</vt:lpstr>
      <vt:lpstr>맑은 고딕</vt:lpstr>
      <vt:lpstr>Calibri Light</vt:lpstr>
      <vt:lpstr>Wingdings</vt:lpstr>
      <vt:lpstr>12롯데마트행복Bold</vt:lpstr>
      <vt:lpstr>배달의민족 주아</vt:lpstr>
      <vt:lpstr>Arial</vt:lpstr>
      <vt:lpstr>Calibri</vt:lpstr>
      <vt:lpstr>나눔바른고딕</vt:lpstr>
      <vt:lpstr>12롯데마트드림Bold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아미 이</cp:lastModifiedBy>
  <cp:revision>257</cp:revision>
  <dcterms:created xsi:type="dcterms:W3CDTF">2014-04-29T00:37:20Z</dcterms:created>
  <dcterms:modified xsi:type="dcterms:W3CDTF">2019-11-28T08:10:48Z</dcterms:modified>
</cp:coreProperties>
</file>